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9" r:id="rId11"/>
    <p:sldId id="270" r:id="rId12"/>
    <p:sldId id="263" r:id="rId13"/>
    <p:sldId id="264" r:id="rId14"/>
    <p:sldId id="265" r:id="rId15"/>
    <p:sldId id="266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AE0B45-49BB-69BB-E492-B6F60081932E}" v="6" dt="2025-04-17T04:59:33.741"/>
    <p1510:client id="{A4C3BBF9-0279-04A0-1C98-A58D37A8629F}" v="37" dt="2025-04-17T02:59:47.032"/>
    <p1510:client id="{B84C17C8-7800-414E-817F-CEFCBD5C5910}" v="816" dt="2025-04-17T16:23:14.1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7"/>
    <p:restoredTop sz="94744"/>
  </p:normalViewPr>
  <p:slideViewPr>
    <p:cSldViewPr snapToGrid="0">
      <p:cViewPr varScale="1">
        <p:scale>
          <a:sx n="122" d="100"/>
          <a:sy n="122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7E8923-4A3D-B748-A87B-9F8ADE750F77}" type="doc">
      <dgm:prSet loTypeId="urn:microsoft.com/office/officeart/2005/8/layout/lProcess2" loCatId="relationship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32F671D-2DF4-804D-9376-60EF615B8909}">
      <dgm:prSet/>
      <dgm:spPr/>
      <dgm:t>
        <a:bodyPr/>
        <a:lstStyle/>
        <a:p>
          <a:r>
            <a:rPr lang="en-US" dirty="0"/>
            <a:t>Data source</a:t>
          </a:r>
        </a:p>
      </dgm:t>
    </dgm:pt>
    <dgm:pt modelId="{6D725259-4F94-FD42-8D52-3087428CC0CE}" type="parTrans" cxnId="{B55809B4-320A-6848-9E7F-4C8AD798BD8C}">
      <dgm:prSet/>
      <dgm:spPr/>
      <dgm:t>
        <a:bodyPr/>
        <a:lstStyle/>
        <a:p>
          <a:endParaRPr lang="en-US"/>
        </a:p>
      </dgm:t>
    </dgm:pt>
    <dgm:pt modelId="{74C3EC3F-4E51-1D41-B3AF-19562D7BF08B}" type="sibTrans" cxnId="{B55809B4-320A-6848-9E7F-4C8AD798BD8C}">
      <dgm:prSet/>
      <dgm:spPr/>
      <dgm:t>
        <a:bodyPr/>
        <a:lstStyle/>
        <a:p>
          <a:endParaRPr lang="en-US"/>
        </a:p>
      </dgm:t>
    </dgm:pt>
    <dgm:pt modelId="{83BFCE06-E03C-3640-BD53-C97C560764F4}">
      <dgm:prSet/>
      <dgm:spPr/>
      <dgm:t>
        <a:bodyPr/>
        <a:lstStyle/>
        <a:p>
          <a:pPr algn="ctr">
            <a:buFont typeface="Arial" panose="020B0604020202020204" pitchFamily="34" charset="0"/>
            <a:buNone/>
          </a:pPr>
          <a:r>
            <a:rPr lang="en-US" dirty="0"/>
            <a:t>Raw</a:t>
          </a:r>
        </a:p>
        <a:p>
          <a:pPr algn="ctr">
            <a:buFont typeface="Arial" panose="020B0604020202020204" pitchFamily="34" charset="0"/>
            <a:buNone/>
          </a:pPr>
          <a:r>
            <a:rPr lang="en-US" dirty="0"/>
            <a:t>Unstructured</a:t>
          </a:r>
        </a:p>
      </dgm:t>
    </dgm:pt>
    <dgm:pt modelId="{FDDD5104-EEB9-6248-A89A-221038DA60A2}" type="parTrans" cxnId="{6D6DBBD5-2989-6A4D-82CE-1BE640B6CE13}">
      <dgm:prSet/>
      <dgm:spPr/>
      <dgm:t>
        <a:bodyPr/>
        <a:lstStyle/>
        <a:p>
          <a:endParaRPr lang="en-US"/>
        </a:p>
      </dgm:t>
    </dgm:pt>
    <dgm:pt modelId="{1E492814-0EB7-F946-B4AB-ACB98FA28FE8}" type="sibTrans" cxnId="{6D6DBBD5-2989-6A4D-82CE-1BE640B6CE13}">
      <dgm:prSet/>
      <dgm:spPr/>
      <dgm:t>
        <a:bodyPr/>
        <a:lstStyle/>
        <a:p>
          <a:endParaRPr lang="en-US"/>
        </a:p>
      </dgm:t>
    </dgm:pt>
    <dgm:pt modelId="{D9A14E07-F895-9442-B52E-95DE39AB20FB}">
      <dgm:prSet/>
      <dgm:spPr/>
      <dgm:t>
        <a:bodyPr/>
        <a:lstStyle/>
        <a:p>
          <a:r>
            <a:rPr lang="en-US" dirty="0"/>
            <a:t>Data Lake integration (AWS S3)</a:t>
          </a:r>
        </a:p>
      </dgm:t>
    </dgm:pt>
    <dgm:pt modelId="{E4ED79EE-8532-104C-8303-C03D251E3128}" type="parTrans" cxnId="{2B5B5FA5-C43C-1540-814C-53F732BBFE1B}">
      <dgm:prSet/>
      <dgm:spPr/>
      <dgm:t>
        <a:bodyPr/>
        <a:lstStyle/>
        <a:p>
          <a:endParaRPr lang="en-US"/>
        </a:p>
      </dgm:t>
    </dgm:pt>
    <dgm:pt modelId="{FDCB0DDC-EF39-F543-B791-208F5ADB9761}" type="sibTrans" cxnId="{2B5B5FA5-C43C-1540-814C-53F732BBFE1B}">
      <dgm:prSet/>
      <dgm:spPr/>
      <dgm:t>
        <a:bodyPr/>
        <a:lstStyle/>
        <a:p>
          <a:endParaRPr lang="en-US"/>
        </a:p>
      </dgm:t>
    </dgm:pt>
    <dgm:pt modelId="{9AE72C77-8B04-ED40-A824-7491F8A02F79}">
      <dgm:prSet/>
      <dgm:spPr/>
      <dgm:t>
        <a:bodyPr/>
        <a:lstStyle/>
        <a:p>
          <a:r>
            <a:rPr lang="en-US"/>
            <a:t>Create an AWS account</a:t>
          </a:r>
        </a:p>
      </dgm:t>
    </dgm:pt>
    <dgm:pt modelId="{59C3030B-6E94-2446-8916-E2808BC068E0}" type="parTrans" cxnId="{CAF8F2BA-9E32-7A48-BD71-0CFC85C21813}">
      <dgm:prSet/>
      <dgm:spPr/>
      <dgm:t>
        <a:bodyPr/>
        <a:lstStyle/>
        <a:p>
          <a:endParaRPr lang="en-US"/>
        </a:p>
      </dgm:t>
    </dgm:pt>
    <dgm:pt modelId="{88665B9D-BB01-AD4F-8E0D-2C030C2E2AE5}" type="sibTrans" cxnId="{CAF8F2BA-9E32-7A48-BD71-0CFC85C21813}">
      <dgm:prSet/>
      <dgm:spPr/>
      <dgm:t>
        <a:bodyPr/>
        <a:lstStyle/>
        <a:p>
          <a:endParaRPr lang="en-US"/>
        </a:p>
      </dgm:t>
    </dgm:pt>
    <dgm:pt modelId="{8D2800C7-3742-DF4B-AE13-246644C3D378}">
      <dgm:prSet/>
      <dgm:spPr/>
      <dgm:t>
        <a:bodyPr/>
        <a:lstStyle/>
        <a:p>
          <a:r>
            <a:rPr lang="en-US"/>
            <a:t>Setup an S3 bucket</a:t>
          </a:r>
        </a:p>
      </dgm:t>
    </dgm:pt>
    <dgm:pt modelId="{A1E6A860-E87E-8147-9523-8348E93970D7}" type="parTrans" cxnId="{D5454222-A5A6-BB4B-8558-7AFAE06B4FBE}">
      <dgm:prSet/>
      <dgm:spPr/>
      <dgm:t>
        <a:bodyPr/>
        <a:lstStyle/>
        <a:p>
          <a:endParaRPr lang="en-US"/>
        </a:p>
      </dgm:t>
    </dgm:pt>
    <dgm:pt modelId="{351BE421-AE50-6E4C-9180-FD7DC16A0DF6}" type="sibTrans" cxnId="{D5454222-A5A6-BB4B-8558-7AFAE06B4FBE}">
      <dgm:prSet/>
      <dgm:spPr/>
      <dgm:t>
        <a:bodyPr/>
        <a:lstStyle/>
        <a:p>
          <a:endParaRPr lang="en-US"/>
        </a:p>
      </dgm:t>
    </dgm:pt>
    <dgm:pt modelId="{8AE96550-F72B-9B4E-B064-F20B23A45604}">
      <dgm:prSet/>
      <dgm:spPr/>
      <dgm:t>
        <a:bodyPr/>
        <a:lstStyle/>
        <a:p>
          <a:r>
            <a:rPr lang="en-US" dirty="0"/>
            <a:t>Configure IAM user credentials &amp; access</a:t>
          </a:r>
        </a:p>
      </dgm:t>
    </dgm:pt>
    <dgm:pt modelId="{05B0F8AC-44DD-764E-8FCA-8422C0452A5C}" type="parTrans" cxnId="{DA4AC696-013E-B84A-BFDE-11A39B1DBB87}">
      <dgm:prSet/>
      <dgm:spPr/>
      <dgm:t>
        <a:bodyPr/>
        <a:lstStyle/>
        <a:p>
          <a:endParaRPr lang="en-US"/>
        </a:p>
      </dgm:t>
    </dgm:pt>
    <dgm:pt modelId="{379276BE-A44E-104C-8F21-6E6BB65333EB}" type="sibTrans" cxnId="{DA4AC696-013E-B84A-BFDE-11A39B1DBB87}">
      <dgm:prSet/>
      <dgm:spPr/>
      <dgm:t>
        <a:bodyPr/>
        <a:lstStyle/>
        <a:p>
          <a:endParaRPr lang="en-US"/>
        </a:p>
      </dgm:t>
    </dgm:pt>
    <dgm:pt modelId="{ECA2E318-D83C-B542-9D9A-19227DBFDD3B}">
      <dgm:prSet/>
      <dgm:spPr/>
      <dgm:t>
        <a:bodyPr/>
        <a:lstStyle/>
        <a:p>
          <a:r>
            <a:rPr lang="en-US"/>
            <a:t>ETL pipeline</a:t>
          </a:r>
        </a:p>
      </dgm:t>
    </dgm:pt>
    <dgm:pt modelId="{23B22D87-6130-A149-A686-B3AAD2422DFA}" type="parTrans" cxnId="{A2E4500C-6CA8-5A41-895C-C102B28807E7}">
      <dgm:prSet/>
      <dgm:spPr/>
      <dgm:t>
        <a:bodyPr/>
        <a:lstStyle/>
        <a:p>
          <a:endParaRPr lang="en-US"/>
        </a:p>
      </dgm:t>
    </dgm:pt>
    <dgm:pt modelId="{18160F1C-5691-6544-B22A-3E6A00903755}" type="sibTrans" cxnId="{A2E4500C-6CA8-5A41-895C-C102B28807E7}">
      <dgm:prSet/>
      <dgm:spPr/>
      <dgm:t>
        <a:bodyPr/>
        <a:lstStyle/>
        <a:p>
          <a:endParaRPr lang="en-US"/>
        </a:p>
      </dgm:t>
    </dgm:pt>
    <dgm:pt modelId="{04340AE6-4ABF-3945-9689-657125A409EF}">
      <dgm:prSet/>
      <dgm:spPr/>
      <dgm:t>
        <a:bodyPr/>
        <a:lstStyle/>
        <a:p>
          <a:r>
            <a:rPr lang="en-US"/>
            <a:t>Extract: Download data from S3</a:t>
          </a:r>
        </a:p>
      </dgm:t>
    </dgm:pt>
    <dgm:pt modelId="{6AEA8481-C3CE-5748-A22D-7068A3409A54}" type="parTrans" cxnId="{0CCC4E7B-C4E1-0C4B-8D26-C2A48D9A78AD}">
      <dgm:prSet/>
      <dgm:spPr/>
      <dgm:t>
        <a:bodyPr/>
        <a:lstStyle/>
        <a:p>
          <a:endParaRPr lang="en-US"/>
        </a:p>
      </dgm:t>
    </dgm:pt>
    <dgm:pt modelId="{36B2BC9F-045B-BD4B-AD8F-A73257501CCA}" type="sibTrans" cxnId="{0CCC4E7B-C4E1-0C4B-8D26-C2A48D9A78AD}">
      <dgm:prSet/>
      <dgm:spPr/>
      <dgm:t>
        <a:bodyPr/>
        <a:lstStyle/>
        <a:p>
          <a:endParaRPr lang="en-US"/>
        </a:p>
      </dgm:t>
    </dgm:pt>
    <dgm:pt modelId="{8760BFD8-FCAF-E64A-BCD8-C1ACF4F5C0D2}">
      <dgm:prSet/>
      <dgm:spPr/>
      <dgm:t>
        <a:bodyPr/>
        <a:lstStyle/>
        <a:p>
          <a:r>
            <a:rPr lang="en-US" dirty="0"/>
            <a:t>Transform: Structure the data</a:t>
          </a:r>
        </a:p>
      </dgm:t>
    </dgm:pt>
    <dgm:pt modelId="{C186389D-F325-BD4E-A42F-3CE932DBA4DE}" type="parTrans" cxnId="{D81E666B-3FF2-7742-AF0D-01115532A1D8}">
      <dgm:prSet/>
      <dgm:spPr/>
      <dgm:t>
        <a:bodyPr/>
        <a:lstStyle/>
        <a:p>
          <a:endParaRPr lang="en-US"/>
        </a:p>
      </dgm:t>
    </dgm:pt>
    <dgm:pt modelId="{C0B897AA-8B65-BD4E-B84E-365A0574EC45}" type="sibTrans" cxnId="{D81E666B-3FF2-7742-AF0D-01115532A1D8}">
      <dgm:prSet/>
      <dgm:spPr/>
      <dgm:t>
        <a:bodyPr/>
        <a:lstStyle/>
        <a:p>
          <a:endParaRPr lang="en-US"/>
        </a:p>
      </dgm:t>
    </dgm:pt>
    <dgm:pt modelId="{0B8B9C73-0674-9240-A1C3-3FD94B190F02}">
      <dgm:prSet/>
      <dgm:spPr/>
      <dgm:t>
        <a:bodyPr/>
        <a:lstStyle/>
        <a:p>
          <a:r>
            <a:rPr lang="en-US"/>
            <a:t>Load: Store in SQLite (Data warehouse)</a:t>
          </a:r>
        </a:p>
      </dgm:t>
    </dgm:pt>
    <dgm:pt modelId="{99514946-66E0-2142-B4EA-3F1C0BAD3F19}" type="parTrans" cxnId="{94E38FEF-21C9-8547-8C96-934F47F20629}">
      <dgm:prSet/>
      <dgm:spPr/>
      <dgm:t>
        <a:bodyPr/>
        <a:lstStyle/>
        <a:p>
          <a:endParaRPr lang="en-US"/>
        </a:p>
      </dgm:t>
    </dgm:pt>
    <dgm:pt modelId="{9AF65C95-81CE-9B4F-8864-8F726A909F18}" type="sibTrans" cxnId="{94E38FEF-21C9-8547-8C96-934F47F20629}">
      <dgm:prSet/>
      <dgm:spPr/>
      <dgm:t>
        <a:bodyPr/>
        <a:lstStyle/>
        <a:p>
          <a:endParaRPr lang="en-US"/>
        </a:p>
      </dgm:t>
    </dgm:pt>
    <dgm:pt modelId="{00323077-379C-9344-A09E-5E3C07A20C9F}">
      <dgm:prSet/>
      <dgm:spPr/>
      <dgm:t>
        <a:bodyPr/>
        <a:lstStyle/>
        <a:p>
          <a:r>
            <a:rPr lang="en-US"/>
            <a:t>Data Warehouse integration (SQLite)</a:t>
          </a:r>
        </a:p>
      </dgm:t>
    </dgm:pt>
    <dgm:pt modelId="{9CC9F06D-7A7C-A84D-BD7C-60C92F3E25CD}" type="parTrans" cxnId="{ACFB0A40-9EE1-CB42-B283-A13D4B0A6A59}">
      <dgm:prSet/>
      <dgm:spPr/>
      <dgm:t>
        <a:bodyPr/>
        <a:lstStyle/>
        <a:p>
          <a:endParaRPr lang="en-US"/>
        </a:p>
      </dgm:t>
    </dgm:pt>
    <dgm:pt modelId="{8B415F9F-57DB-2E46-99B5-E912A92EB085}" type="sibTrans" cxnId="{ACFB0A40-9EE1-CB42-B283-A13D4B0A6A59}">
      <dgm:prSet/>
      <dgm:spPr/>
      <dgm:t>
        <a:bodyPr/>
        <a:lstStyle/>
        <a:p>
          <a:endParaRPr lang="en-US"/>
        </a:p>
      </dgm:t>
    </dgm:pt>
    <dgm:pt modelId="{CF5AF7B9-934F-7447-A76B-70406F3FBB67}">
      <dgm:prSet/>
      <dgm:spPr/>
      <dgm:t>
        <a:bodyPr/>
        <a:lstStyle/>
        <a:p>
          <a:r>
            <a:rPr lang="en-US" dirty="0"/>
            <a:t>Download DB Browser or use SQLite CLI</a:t>
          </a:r>
        </a:p>
      </dgm:t>
    </dgm:pt>
    <dgm:pt modelId="{8C2427AC-160F-F148-9213-964D424BD96B}" type="parTrans" cxnId="{600B75E8-A1EF-1142-886A-DFAB192B9DEA}">
      <dgm:prSet/>
      <dgm:spPr/>
      <dgm:t>
        <a:bodyPr/>
        <a:lstStyle/>
        <a:p>
          <a:endParaRPr lang="en-US"/>
        </a:p>
      </dgm:t>
    </dgm:pt>
    <dgm:pt modelId="{3430BCC3-5D99-C24E-8577-6EB9D5F47DD4}" type="sibTrans" cxnId="{600B75E8-A1EF-1142-886A-DFAB192B9DEA}">
      <dgm:prSet/>
      <dgm:spPr/>
      <dgm:t>
        <a:bodyPr/>
        <a:lstStyle/>
        <a:p>
          <a:endParaRPr lang="en-US"/>
        </a:p>
      </dgm:t>
    </dgm:pt>
    <dgm:pt modelId="{D34230CB-8664-7C46-9089-AB73CCD87995}">
      <dgm:prSet/>
      <dgm:spPr/>
      <dgm:t>
        <a:bodyPr/>
        <a:lstStyle/>
        <a:p>
          <a:r>
            <a:rPr lang="en-US"/>
            <a:t>Reporting: Use SQL commands/visualizations</a:t>
          </a:r>
        </a:p>
      </dgm:t>
    </dgm:pt>
    <dgm:pt modelId="{2D1761D0-BE23-3B40-83E8-433D81809D34}" type="parTrans" cxnId="{30E09912-BF30-F540-9903-E9C8C09E3753}">
      <dgm:prSet/>
      <dgm:spPr/>
      <dgm:t>
        <a:bodyPr/>
        <a:lstStyle/>
        <a:p>
          <a:endParaRPr lang="en-US"/>
        </a:p>
      </dgm:t>
    </dgm:pt>
    <dgm:pt modelId="{CBCAF7C4-57E0-6A40-A0A7-D5509C40D019}" type="sibTrans" cxnId="{30E09912-BF30-F540-9903-E9C8C09E3753}">
      <dgm:prSet/>
      <dgm:spPr/>
      <dgm:t>
        <a:bodyPr/>
        <a:lstStyle/>
        <a:p>
          <a:endParaRPr lang="en-US"/>
        </a:p>
      </dgm:t>
    </dgm:pt>
    <dgm:pt modelId="{1E47F253-5243-9042-B4CD-FDDD053F81CF}" type="pres">
      <dgm:prSet presAssocID="{AE7E8923-4A3D-B748-A87B-9F8ADE750F77}" presName="theList" presStyleCnt="0">
        <dgm:presLayoutVars>
          <dgm:dir/>
          <dgm:animLvl val="lvl"/>
          <dgm:resizeHandles val="exact"/>
        </dgm:presLayoutVars>
      </dgm:prSet>
      <dgm:spPr/>
    </dgm:pt>
    <dgm:pt modelId="{60C684C3-96A3-4C41-BD5B-5492AE3C86FC}" type="pres">
      <dgm:prSet presAssocID="{832F671D-2DF4-804D-9376-60EF615B8909}" presName="compNode" presStyleCnt="0"/>
      <dgm:spPr/>
    </dgm:pt>
    <dgm:pt modelId="{8FA37A5F-CD4D-1442-B01A-DC7A25E92B34}" type="pres">
      <dgm:prSet presAssocID="{832F671D-2DF4-804D-9376-60EF615B8909}" presName="aNode" presStyleLbl="bgShp" presStyleIdx="0" presStyleCnt="4"/>
      <dgm:spPr/>
    </dgm:pt>
    <dgm:pt modelId="{2B658173-AF07-C34A-99E9-1CCA438277DD}" type="pres">
      <dgm:prSet presAssocID="{832F671D-2DF4-804D-9376-60EF615B8909}" presName="textNode" presStyleLbl="bgShp" presStyleIdx="0" presStyleCnt="4"/>
      <dgm:spPr/>
    </dgm:pt>
    <dgm:pt modelId="{B800F8BD-9FE4-D34D-88EE-623771FEA2CA}" type="pres">
      <dgm:prSet presAssocID="{832F671D-2DF4-804D-9376-60EF615B8909}" presName="compChildNode" presStyleCnt="0"/>
      <dgm:spPr/>
    </dgm:pt>
    <dgm:pt modelId="{DB6CF160-5978-E944-A8F9-E3940485024E}" type="pres">
      <dgm:prSet presAssocID="{832F671D-2DF4-804D-9376-60EF615B8909}" presName="theInnerList" presStyleCnt="0"/>
      <dgm:spPr/>
    </dgm:pt>
    <dgm:pt modelId="{FA99BD45-C948-EE4D-9455-F389C479C073}" type="pres">
      <dgm:prSet presAssocID="{83BFCE06-E03C-3640-BD53-C97C560764F4}" presName="childNode" presStyleLbl="node1" presStyleIdx="0" presStyleCnt="9">
        <dgm:presLayoutVars>
          <dgm:bulletEnabled val="1"/>
        </dgm:presLayoutVars>
      </dgm:prSet>
      <dgm:spPr/>
    </dgm:pt>
    <dgm:pt modelId="{317DC31E-3997-F64E-BEFB-150CF00FD3A2}" type="pres">
      <dgm:prSet presAssocID="{832F671D-2DF4-804D-9376-60EF615B8909}" presName="aSpace" presStyleCnt="0"/>
      <dgm:spPr/>
    </dgm:pt>
    <dgm:pt modelId="{64714A2F-A6FE-2F4B-A603-48840ACD2505}" type="pres">
      <dgm:prSet presAssocID="{D9A14E07-F895-9442-B52E-95DE39AB20FB}" presName="compNode" presStyleCnt="0"/>
      <dgm:spPr/>
    </dgm:pt>
    <dgm:pt modelId="{5F0E5C3D-9E78-1345-B7AF-217115E8F8EF}" type="pres">
      <dgm:prSet presAssocID="{D9A14E07-F895-9442-B52E-95DE39AB20FB}" presName="aNode" presStyleLbl="bgShp" presStyleIdx="1" presStyleCnt="4"/>
      <dgm:spPr/>
    </dgm:pt>
    <dgm:pt modelId="{D95CCD0E-32EE-6946-8E81-02B013FFCE51}" type="pres">
      <dgm:prSet presAssocID="{D9A14E07-F895-9442-B52E-95DE39AB20FB}" presName="textNode" presStyleLbl="bgShp" presStyleIdx="1" presStyleCnt="4"/>
      <dgm:spPr/>
    </dgm:pt>
    <dgm:pt modelId="{03D49555-6072-3345-B3FF-4CEBE6F7E2C5}" type="pres">
      <dgm:prSet presAssocID="{D9A14E07-F895-9442-B52E-95DE39AB20FB}" presName="compChildNode" presStyleCnt="0"/>
      <dgm:spPr/>
    </dgm:pt>
    <dgm:pt modelId="{A883491D-791F-AB4A-8082-0329A307F263}" type="pres">
      <dgm:prSet presAssocID="{D9A14E07-F895-9442-B52E-95DE39AB20FB}" presName="theInnerList" presStyleCnt="0"/>
      <dgm:spPr/>
    </dgm:pt>
    <dgm:pt modelId="{A65D0B5D-8720-3C4F-93B2-3327B728A581}" type="pres">
      <dgm:prSet presAssocID="{9AE72C77-8B04-ED40-A824-7491F8A02F79}" presName="childNode" presStyleLbl="node1" presStyleIdx="1" presStyleCnt="9">
        <dgm:presLayoutVars>
          <dgm:bulletEnabled val="1"/>
        </dgm:presLayoutVars>
      </dgm:prSet>
      <dgm:spPr/>
    </dgm:pt>
    <dgm:pt modelId="{9957B519-FE88-B144-8D16-3A5B2FD0377D}" type="pres">
      <dgm:prSet presAssocID="{9AE72C77-8B04-ED40-A824-7491F8A02F79}" presName="aSpace2" presStyleCnt="0"/>
      <dgm:spPr/>
    </dgm:pt>
    <dgm:pt modelId="{4F5B17ED-32EA-C941-A096-918FA6D35D8B}" type="pres">
      <dgm:prSet presAssocID="{8D2800C7-3742-DF4B-AE13-246644C3D378}" presName="childNode" presStyleLbl="node1" presStyleIdx="2" presStyleCnt="9">
        <dgm:presLayoutVars>
          <dgm:bulletEnabled val="1"/>
        </dgm:presLayoutVars>
      </dgm:prSet>
      <dgm:spPr/>
    </dgm:pt>
    <dgm:pt modelId="{D0B6AC63-1920-8E46-9ABC-E67168B3C808}" type="pres">
      <dgm:prSet presAssocID="{8D2800C7-3742-DF4B-AE13-246644C3D378}" presName="aSpace2" presStyleCnt="0"/>
      <dgm:spPr/>
    </dgm:pt>
    <dgm:pt modelId="{BFE16DDE-5CC3-DB47-9DEA-266FEC863E38}" type="pres">
      <dgm:prSet presAssocID="{8AE96550-F72B-9B4E-B064-F20B23A45604}" presName="childNode" presStyleLbl="node1" presStyleIdx="3" presStyleCnt="9">
        <dgm:presLayoutVars>
          <dgm:bulletEnabled val="1"/>
        </dgm:presLayoutVars>
      </dgm:prSet>
      <dgm:spPr/>
    </dgm:pt>
    <dgm:pt modelId="{2B409CA2-4E3A-CD47-A1BB-C5ADF346EDD4}" type="pres">
      <dgm:prSet presAssocID="{D9A14E07-F895-9442-B52E-95DE39AB20FB}" presName="aSpace" presStyleCnt="0"/>
      <dgm:spPr/>
    </dgm:pt>
    <dgm:pt modelId="{91E3337E-2A58-8741-B1A6-CB7FA58B9587}" type="pres">
      <dgm:prSet presAssocID="{ECA2E318-D83C-B542-9D9A-19227DBFDD3B}" presName="compNode" presStyleCnt="0"/>
      <dgm:spPr/>
    </dgm:pt>
    <dgm:pt modelId="{353341F3-4AD3-6741-9290-4584ED1B83BE}" type="pres">
      <dgm:prSet presAssocID="{ECA2E318-D83C-B542-9D9A-19227DBFDD3B}" presName="aNode" presStyleLbl="bgShp" presStyleIdx="2" presStyleCnt="4"/>
      <dgm:spPr/>
    </dgm:pt>
    <dgm:pt modelId="{880D5F01-54E8-3D49-A695-8073EF2B3B9A}" type="pres">
      <dgm:prSet presAssocID="{ECA2E318-D83C-B542-9D9A-19227DBFDD3B}" presName="textNode" presStyleLbl="bgShp" presStyleIdx="2" presStyleCnt="4"/>
      <dgm:spPr/>
    </dgm:pt>
    <dgm:pt modelId="{4B7F4D6F-388B-AC42-9E03-36B73ABD6669}" type="pres">
      <dgm:prSet presAssocID="{ECA2E318-D83C-B542-9D9A-19227DBFDD3B}" presName="compChildNode" presStyleCnt="0"/>
      <dgm:spPr/>
    </dgm:pt>
    <dgm:pt modelId="{569FD83A-D91C-0844-B336-4997EAE8F7E0}" type="pres">
      <dgm:prSet presAssocID="{ECA2E318-D83C-B542-9D9A-19227DBFDD3B}" presName="theInnerList" presStyleCnt="0"/>
      <dgm:spPr/>
    </dgm:pt>
    <dgm:pt modelId="{8992C137-C72C-BE47-9C5B-51B9577F8A53}" type="pres">
      <dgm:prSet presAssocID="{04340AE6-4ABF-3945-9689-657125A409EF}" presName="childNode" presStyleLbl="node1" presStyleIdx="4" presStyleCnt="9">
        <dgm:presLayoutVars>
          <dgm:bulletEnabled val="1"/>
        </dgm:presLayoutVars>
      </dgm:prSet>
      <dgm:spPr/>
    </dgm:pt>
    <dgm:pt modelId="{798CE018-74C9-C647-A0CF-DBF6F8975F02}" type="pres">
      <dgm:prSet presAssocID="{04340AE6-4ABF-3945-9689-657125A409EF}" presName="aSpace2" presStyleCnt="0"/>
      <dgm:spPr/>
    </dgm:pt>
    <dgm:pt modelId="{2B959A18-4A24-0A43-BF4D-A87DE9D0B3A0}" type="pres">
      <dgm:prSet presAssocID="{8760BFD8-FCAF-E64A-BCD8-C1ACF4F5C0D2}" presName="childNode" presStyleLbl="node1" presStyleIdx="5" presStyleCnt="9">
        <dgm:presLayoutVars>
          <dgm:bulletEnabled val="1"/>
        </dgm:presLayoutVars>
      </dgm:prSet>
      <dgm:spPr/>
    </dgm:pt>
    <dgm:pt modelId="{994659CB-45B0-5245-AC81-30222AE0B61E}" type="pres">
      <dgm:prSet presAssocID="{8760BFD8-FCAF-E64A-BCD8-C1ACF4F5C0D2}" presName="aSpace2" presStyleCnt="0"/>
      <dgm:spPr/>
    </dgm:pt>
    <dgm:pt modelId="{9EC0E14E-AB8F-A64D-9B1B-61E2C33CC403}" type="pres">
      <dgm:prSet presAssocID="{0B8B9C73-0674-9240-A1C3-3FD94B190F02}" presName="childNode" presStyleLbl="node1" presStyleIdx="6" presStyleCnt="9">
        <dgm:presLayoutVars>
          <dgm:bulletEnabled val="1"/>
        </dgm:presLayoutVars>
      </dgm:prSet>
      <dgm:spPr/>
    </dgm:pt>
    <dgm:pt modelId="{451BDEEE-D734-184D-9953-76F66941C218}" type="pres">
      <dgm:prSet presAssocID="{ECA2E318-D83C-B542-9D9A-19227DBFDD3B}" presName="aSpace" presStyleCnt="0"/>
      <dgm:spPr/>
    </dgm:pt>
    <dgm:pt modelId="{5A3AF6E7-AC7E-3242-A246-D4CEE66FE14F}" type="pres">
      <dgm:prSet presAssocID="{00323077-379C-9344-A09E-5E3C07A20C9F}" presName="compNode" presStyleCnt="0"/>
      <dgm:spPr/>
    </dgm:pt>
    <dgm:pt modelId="{D2D5E078-8619-B54C-BC80-6FAA4A8245EE}" type="pres">
      <dgm:prSet presAssocID="{00323077-379C-9344-A09E-5E3C07A20C9F}" presName="aNode" presStyleLbl="bgShp" presStyleIdx="3" presStyleCnt="4"/>
      <dgm:spPr/>
    </dgm:pt>
    <dgm:pt modelId="{14AE8305-769F-DD45-A287-5F78A784901E}" type="pres">
      <dgm:prSet presAssocID="{00323077-379C-9344-A09E-5E3C07A20C9F}" presName="textNode" presStyleLbl="bgShp" presStyleIdx="3" presStyleCnt="4"/>
      <dgm:spPr/>
    </dgm:pt>
    <dgm:pt modelId="{EA877A1B-EE07-F04F-84D8-3849252F2592}" type="pres">
      <dgm:prSet presAssocID="{00323077-379C-9344-A09E-5E3C07A20C9F}" presName="compChildNode" presStyleCnt="0"/>
      <dgm:spPr/>
    </dgm:pt>
    <dgm:pt modelId="{C52D81A9-1F46-0742-AD8F-7D127406AA2B}" type="pres">
      <dgm:prSet presAssocID="{00323077-379C-9344-A09E-5E3C07A20C9F}" presName="theInnerList" presStyleCnt="0"/>
      <dgm:spPr/>
    </dgm:pt>
    <dgm:pt modelId="{111F8CD9-5E14-AD4F-B822-CD336C374676}" type="pres">
      <dgm:prSet presAssocID="{CF5AF7B9-934F-7447-A76B-70406F3FBB67}" presName="childNode" presStyleLbl="node1" presStyleIdx="7" presStyleCnt="9">
        <dgm:presLayoutVars>
          <dgm:bulletEnabled val="1"/>
        </dgm:presLayoutVars>
      </dgm:prSet>
      <dgm:spPr/>
    </dgm:pt>
    <dgm:pt modelId="{EDA88518-31D4-9949-8E0B-49E62148B872}" type="pres">
      <dgm:prSet presAssocID="{CF5AF7B9-934F-7447-A76B-70406F3FBB67}" presName="aSpace2" presStyleCnt="0"/>
      <dgm:spPr/>
    </dgm:pt>
    <dgm:pt modelId="{720C0568-D6D1-8E4A-A2D2-41A58355F3F0}" type="pres">
      <dgm:prSet presAssocID="{D34230CB-8664-7C46-9089-AB73CCD87995}" presName="childNode" presStyleLbl="node1" presStyleIdx="8" presStyleCnt="9">
        <dgm:presLayoutVars>
          <dgm:bulletEnabled val="1"/>
        </dgm:presLayoutVars>
      </dgm:prSet>
      <dgm:spPr/>
    </dgm:pt>
  </dgm:ptLst>
  <dgm:cxnLst>
    <dgm:cxn modelId="{A2E4500C-6CA8-5A41-895C-C102B28807E7}" srcId="{AE7E8923-4A3D-B748-A87B-9F8ADE750F77}" destId="{ECA2E318-D83C-B542-9D9A-19227DBFDD3B}" srcOrd="2" destOrd="0" parTransId="{23B22D87-6130-A149-A686-B3AAD2422DFA}" sibTransId="{18160F1C-5691-6544-B22A-3E6A00903755}"/>
    <dgm:cxn modelId="{15218C0E-0270-F241-9E55-61CE843822F6}" type="presOf" srcId="{8D2800C7-3742-DF4B-AE13-246644C3D378}" destId="{4F5B17ED-32EA-C941-A096-918FA6D35D8B}" srcOrd="0" destOrd="0" presId="urn:microsoft.com/office/officeart/2005/8/layout/lProcess2"/>
    <dgm:cxn modelId="{30E09912-BF30-F540-9903-E9C8C09E3753}" srcId="{00323077-379C-9344-A09E-5E3C07A20C9F}" destId="{D34230CB-8664-7C46-9089-AB73CCD87995}" srcOrd="1" destOrd="0" parTransId="{2D1761D0-BE23-3B40-83E8-433D81809D34}" sibTransId="{CBCAF7C4-57E0-6A40-A0A7-D5509C40D019}"/>
    <dgm:cxn modelId="{D5454222-A5A6-BB4B-8558-7AFAE06B4FBE}" srcId="{D9A14E07-F895-9442-B52E-95DE39AB20FB}" destId="{8D2800C7-3742-DF4B-AE13-246644C3D378}" srcOrd="1" destOrd="0" parTransId="{A1E6A860-E87E-8147-9523-8348E93970D7}" sibTransId="{351BE421-AE50-6E4C-9180-FD7DC16A0DF6}"/>
    <dgm:cxn modelId="{7BE8A034-E037-E148-BF50-BCCC990995B6}" type="presOf" srcId="{832F671D-2DF4-804D-9376-60EF615B8909}" destId="{2B658173-AF07-C34A-99E9-1CCA438277DD}" srcOrd="1" destOrd="0" presId="urn:microsoft.com/office/officeart/2005/8/layout/lProcess2"/>
    <dgm:cxn modelId="{ACFB0A40-9EE1-CB42-B283-A13D4B0A6A59}" srcId="{AE7E8923-4A3D-B748-A87B-9F8ADE750F77}" destId="{00323077-379C-9344-A09E-5E3C07A20C9F}" srcOrd="3" destOrd="0" parTransId="{9CC9F06D-7A7C-A84D-BD7C-60C92F3E25CD}" sibTransId="{8B415F9F-57DB-2E46-99B5-E912A92EB085}"/>
    <dgm:cxn modelId="{628A7A4C-9BA2-274D-B6E0-623850ED7734}" type="presOf" srcId="{ECA2E318-D83C-B542-9D9A-19227DBFDD3B}" destId="{880D5F01-54E8-3D49-A695-8073EF2B3B9A}" srcOrd="1" destOrd="0" presId="urn:microsoft.com/office/officeart/2005/8/layout/lProcess2"/>
    <dgm:cxn modelId="{16193D5D-98D3-E843-8937-F3D50A8C9FA9}" type="presOf" srcId="{AE7E8923-4A3D-B748-A87B-9F8ADE750F77}" destId="{1E47F253-5243-9042-B4CD-FDDD053F81CF}" srcOrd="0" destOrd="0" presId="urn:microsoft.com/office/officeart/2005/8/layout/lProcess2"/>
    <dgm:cxn modelId="{9F60D45E-BDF6-6A46-93A0-E4BD8B41FF6B}" type="presOf" srcId="{D34230CB-8664-7C46-9089-AB73CCD87995}" destId="{720C0568-D6D1-8E4A-A2D2-41A58355F3F0}" srcOrd="0" destOrd="0" presId="urn:microsoft.com/office/officeart/2005/8/layout/lProcess2"/>
    <dgm:cxn modelId="{731BF65E-CF80-4C4C-8AA6-26B7C6DF2AFC}" type="presOf" srcId="{D9A14E07-F895-9442-B52E-95DE39AB20FB}" destId="{5F0E5C3D-9E78-1345-B7AF-217115E8F8EF}" srcOrd="0" destOrd="0" presId="urn:microsoft.com/office/officeart/2005/8/layout/lProcess2"/>
    <dgm:cxn modelId="{DA3E5160-3CD3-A443-9F12-A8B813DB1A14}" type="presOf" srcId="{CF5AF7B9-934F-7447-A76B-70406F3FBB67}" destId="{111F8CD9-5E14-AD4F-B822-CD336C374676}" srcOrd="0" destOrd="0" presId="urn:microsoft.com/office/officeart/2005/8/layout/lProcess2"/>
    <dgm:cxn modelId="{D81E666B-3FF2-7742-AF0D-01115532A1D8}" srcId="{ECA2E318-D83C-B542-9D9A-19227DBFDD3B}" destId="{8760BFD8-FCAF-E64A-BCD8-C1ACF4F5C0D2}" srcOrd="1" destOrd="0" parTransId="{C186389D-F325-BD4E-A42F-3CE932DBA4DE}" sibTransId="{C0B897AA-8B65-BD4E-B84E-365A0574EC45}"/>
    <dgm:cxn modelId="{84525475-0560-A94F-81D6-2FCCBA5C9DA4}" type="presOf" srcId="{83BFCE06-E03C-3640-BD53-C97C560764F4}" destId="{FA99BD45-C948-EE4D-9455-F389C479C073}" srcOrd="0" destOrd="0" presId="urn:microsoft.com/office/officeart/2005/8/layout/lProcess2"/>
    <dgm:cxn modelId="{0CCC4E7B-C4E1-0C4B-8D26-C2A48D9A78AD}" srcId="{ECA2E318-D83C-B542-9D9A-19227DBFDD3B}" destId="{04340AE6-4ABF-3945-9689-657125A409EF}" srcOrd="0" destOrd="0" parTransId="{6AEA8481-C3CE-5748-A22D-7068A3409A54}" sibTransId="{36B2BC9F-045B-BD4B-AD8F-A73257501CCA}"/>
    <dgm:cxn modelId="{92890D96-0E0F-C947-A784-F784241FFE44}" type="presOf" srcId="{D9A14E07-F895-9442-B52E-95DE39AB20FB}" destId="{D95CCD0E-32EE-6946-8E81-02B013FFCE51}" srcOrd="1" destOrd="0" presId="urn:microsoft.com/office/officeart/2005/8/layout/lProcess2"/>
    <dgm:cxn modelId="{DA4AC696-013E-B84A-BFDE-11A39B1DBB87}" srcId="{D9A14E07-F895-9442-B52E-95DE39AB20FB}" destId="{8AE96550-F72B-9B4E-B064-F20B23A45604}" srcOrd="2" destOrd="0" parTransId="{05B0F8AC-44DD-764E-8FCA-8422C0452A5C}" sibTransId="{379276BE-A44E-104C-8F21-6E6BB65333EB}"/>
    <dgm:cxn modelId="{2B5B5FA5-C43C-1540-814C-53F732BBFE1B}" srcId="{AE7E8923-4A3D-B748-A87B-9F8ADE750F77}" destId="{D9A14E07-F895-9442-B52E-95DE39AB20FB}" srcOrd="1" destOrd="0" parTransId="{E4ED79EE-8532-104C-8303-C03D251E3128}" sibTransId="{FDCB0DDC-EF39-F543-B791-208F5ADB9761}"/>
    <dgm:cxn modelId="{EDEB5AAD-7B5B-C844-B6C2-26B51B3112F8}" type="presOf" srcId="{ECA2E318-D83C-B542-9D9A-19227DBFDD3B}" destId="{353341F3-4AD3-6741-9290-4584ED1B83BE}" srcOrd="0" destOrd="0" presId="urn:microsoft.com/office/officeart/2005/8/layout/lProcess2"/>
    <dgm:cxn modelId="{EC98A8B0-5DC5-CF43-9C4E-753CFA19BA0D}" type="presOf" srcId="{8760BFD8-FCAF-E64A-BCD8-C1ACF4F5C0D2}" destId="{2B959A18-4A24-0A43-BF4D-A87DE9D0B3A0}" srcOrd="0" destOrd="0" presId="urn:microsoft.com/office/officeart/2005/8/layout/lProcess2"/>
    <dgm:cxn modelId="{B55809B4-320A-6848-9E7F-4C8AD798BD8C}" srcId="{AE7E8923-4A3D-B748-A87B-9F8ADE750F77}" destId="{832F671D-2DF4-804D-9376-60EF615B8909}" srcOrd="0" destOrd="0" parTransId="{6D725259-4F94-FD42-8D52-3087428CC0CE}" sibTransId="{74C3EC3F-4E51-1D41-B3AF-19562D7BF08B}"/>
    <dgm:cxn modelId="{BD0FAEB4-C004-814E-A477-FB75F1DA8B43}" type="presOf" srcId="{9AE72C77-8B04-ED40-A824-7491F8A02F79}" destId="{A65D0B5D-8720-3C4F-93B2-3327B728A581}" srcOrd="0" destOrd="0" presId="urn:microsoft.com/office/officeart/2005/8/layout/lProcess2"/>
    <dgm:cxn modelId="{CAF8F2BA-9E32-7A48-BD71-0CFC85C21813}" srcId="{D9A14E07-F895-9442-B52E-95DE39AB20FB}" destId="{9AE72C77-8B04-ED40-A824-7491F8A02F79}" srcOrd="0" destOrd="0" parTransId="{59C3030B-6E94-2446-8916-E2808BC068E0}" sibTransId="{88665B9D-BB01-AD4F-8E0D-2C030C2E2AE5}"/>
    <dgm:cxn modelId="{1BCB97BC-A4C8-8242-96B7-7F225F411E54}" type="presOf" srcId="{8AE96550-F72B-9B4E-B064-F20B23A45604}" destId="{BFE16DDE-5CC3-DB47-9DEA-266FEC863E38}" srcOrd="0" destOrd="0" presId="urn:microsoft.com/office/officeart/2005/8/layout/lProcess2"/>
    <dgm:cxn modelId="{35E767C4-F0F8-5840-AA0A-0695C33AD2A7}" type="presOf" srcId="{0B8B9C73-0674-9240-A1C3-3FD94B190F02}" destId="{9EC0E14E-AB8F-A64D-9B1B-61E2C33CC403}" srcOrd="0" destOrd="0" presId="urn:microsoft.com/office/officeart/2005/8/layout/lProcess2"/>
    <dgm:cxn modelId="{6D6DBBD5-2989-6A4D-82CE-1BE640B6CE13}" srcId="{832F671D-2DF4-804D-9376-60EF615B8909}" destId="{83BFCE06-E03C-3640-BD53-C97C560764F4}" srcOrd="0" destOrd="0" parTransId="{FDDD5104-EEB9-6248-A89A-221038DA60A2}" sibTransId="{1E492814-0EB7-F946-B4AB-ACB98FA28FE8}"/>
    <dgm:cxn modelId="{21F8BDDC-834A-344C-B61B-CE019774D51D}" type="presOf" srcId="{00323077-379C-9344-A09E-5E3C07A20C9F}" destId="{D2D5E078-8619-B54C-BC80-6FAA4A8245EE}" srcOrd="0" destOrd="0" presId="urn:microsoft.com/office/officeart/2005/8/layout/lProcess2"/>
    <dgm:cxn modelId="{DAA87AE4-D8CC-5C41-A430-8621D301D1CA}" type="presOf" srcId="{04340AE6-4ABF-3945-9689-657125A409EF}" destId="{8992C137-C72C-BE47-9C5B-51B9577F8A53}" srcOrd="0" destOrd="0" presId="urn:microsoft.com/office/officeart/2005/8/layout/lProcess2"/>
    <dgm:cxn modelId="{600B75E8-A1EF-1142-886A-DFAB192B9DEA}" srcId="{00323077-379C-9344-A09E-5E3C07A20C9F}" destId="{CF5AF7B9-934F-7447-A76B-70406F3FBB67}" srcOrd="0" destOrd="0" parTransId="{8C2427AC-160F-F148-9213-964D424BD96B}" sibTransId="{3430BCC3-5D99-C24E-8577-6EB9D5F47DD4}"/>
    <dgm:cxn modelId="{94E38FEF-21C9-8547-8C96-934F47F20629}" srcId="{ECA2E318-D83C-B542-9D9A-19227DBFDD3B}" destId="{0B8B9C73-0674-9240-A1C3-3FD94B190F02}" srcOrd="2" destOrd="0" parTransId="{99514946-66E0-2142-B4EA-3F1C0BAD3F19}" sibTransId="{9AF65C95-81CE-9B4F-8864-8F726A909F18}"/>
    <dgm:cxn modelId="{A1430CF2-3E1A-D24F-B2B1-034F91342BBE}" type="presOf" srcId="{832F671D-2DF4-804D-9376-60EF615B8909}" destId="{8FA37A5F-CD4D-1442-B01A-DC7A25E92B34}" srcOrd="0" destOrd="0" presId="urn:microsoft.com/office/officeart/2005/8/layout/lProcess2"/>
    <dgm:cxn modelId="{9F3040FC-7572-274D-9639-F1D0B6BD4933}" type="presOf" srcId="{00323077-379C-9344-A09E-5E3C07A20C9F}" destId="{14AE8305-769F-DD45-A287-5F78A784901E}" srcOrd="1" destOrd="0" presId="urn:microsoft.com/office/officeart/2005/8/layout/lProcess2"/>
    <dgm:cxn modelId="{6F7AA0E8-05BA-B34C-A5FA-BEFA39BF3F89}" type="presParOf" srcId="{1E47F253-5243-9042-B4CD-FDDD053F81CF}" destId="{60C684C3-96A3-4C41-BD5B-5492AE3C86FC}" srcOrd="0" destOrd="0" presId="urn:microsoft.com/office/officeart/2005/8/layout/lProcess2"/>
    <dgm:cxn modelId="{1A5E50DA-A069-3449-8A6C-BFC27740DDB9}" type="presParOf" srcId="{60C684C3-96A3-4C41-BD5B-5492AE3C86FC}" destId="{8FA37A5F-CD4D-1442-B01A-DC7A25E92B34}" srcOrd="0" destOrd="0" presId="urn:microsoft.com/office/officeart/2005/8/layout/lProcess2"/>
    <dgm:cxn modelId="{5ABC3BBC-F57E-1640-9384-F782E7D2B020}" type="presParOf" srcId="{60C684C3-96A3-4C41-BD5B-5492AE3C86FC}" destId="{2B658173-AF07-C34A-99E9-1CCA438277DD}" srcOrd="1" destOrd="0" presId="urn:microsoft.com/office/officeart/2005/8/layout/lProcess2"/>
    <dgm:cxn modelId="{75E9B521-9E02-034C-BA0D-28B7A4F6024B}" type="presParOf" srcId="{60C684C3-96A3-4C41-BD5B-5492AE3C86FC}" destId="{B800F8BD-9FE4-D34D-88EE-623771FEA2CA}" srcOrd="2" destOrd="0" presId="urn:microsoft.com/office/officeart/2005/8/layout/lProcess2"/>
    <dgm:cxn modelId="{04EAF0A0-2846-A548-A8F0-08BB5F227864}" type="presParOf" srcId="{B800F8BD-9FE4-D34D-88EE-623771FEA2CA}" destId="{DB6CF160-5978-E944-A8F9-E3940485024E}" srcOrd="0" destOrd="0" presId="urn:microsoft.com/office/officeart/2005/8/layout/lProcess2"/>
    <dgm:cxn modelId="{6B1BC956-6E20-9446-9AA2-8169945351CE}" type="presParOf" srcId="{DB6CF160-5978-E944-A8F9-E3940485024E}" destId="{FA99BD45-C948-EE4D-9455-F389C479C073}" srcOrd="0" destOrd="0" presId="urn:microsoft.com/office/officeart/2005/8/layout/lProcess2"/>
    <dgm:cxn modelId="{90452627-B469-BC47-A2BD-A789D67BE55E}" type="presParOf" srcId="{1E47F253-5243-9042-B4CD-FDDD053F81CF}" destId="{317DC31E-3997-F64E-BEFB-150CF00FD3A2}" srcOrd="1" destOrd="0" presId="urn:microsoft.com/office/officeart/2005/8/layout/lProcess2"/>
    <dgm:cxn modelId="{9A3353FD-F0E4-3A43-ADC2-78424D08B2F4}" type="presParOf" srcId="{1E47F253-5243-9042-B4CD-FDDD053F81CF}" destId="{64714A2F-A6FE-2F4B-A603-48840ACD2505}" srcOrd="2" destOrd="0" presId="urn:microsoft.com/office/officeart/2005/8/layout/lProcess2"/>
    <dgm:cxn modelId="{BFD7803E-114B-D84F-B87B-2F418DCABA58}" type="presParOf" srcId="{64714A2F-A6FE-2F4B-A603-48840ACD2505}" destId="{5F0E5C3D-9E78-1345-B7AF-217115E8F8EF}" srcOrd="0" destOrd="0" presId="urn:microsoft.com/office/officeart/2005/8/layout/lProcess2"/>
    <dgm:cxn modelId="{B803F5E9-F4F1-A146-BA5A-B403B91D7E10}" type="presParOf" srcId="{64714A2F-A6FE-2F4B-A603-48840ACD2505}" destId="{D95CCD0E-32EE-6946-8E81-02B013FFCE51}" srcOrd="1" destOrd="0" presId="urn:microsoft.com/office/officeart/2005/8/layout/lProcess2"/>
    <dgm:cxn modelId="{458B9602-AE24-FD4C-9E37-217473A7ADAF}" type="presParOf" srcId="{64714A2F-A6FE-2F4B-A603-48840ACD2505}" destId="{03D49555-6072-3345-B3FF-4CEBE6F7E2C5}" srcOrd="2" destOrd="0" presId="urn:microsoft.com/office/officeart/2005/8/layout/lProcess2"/>
    <dgm:cxn modelId="{A6C78AD1-DCB8-7F41-814C-C49BC3A5E159}" type="presParOf" srcId="{03D49555-6072-3345-B3FF-4CEBE6F7E2C5}" destId="{A883491D-791F-AB4A-8082-0329A307F263}" srcOrd="0" destOrd="0" presId="urn:microsoft.com/office/officeart/2005/8/layout/lProcess2"/>
    <dgm:cxn modelId="{9DB7EFA7-60F7-CC4D-A2DD-FAE46B29B5DF}" type="presParOf" srcId="{A883491D-791F-AB4A-8082-0329A307F263}" destId="{A65D0B5D-8720-3C4F-93B2-3327B728A581}" srcOrd="0" destOrd="0" presId="urn:microsoft.com/office/officeart/2005/8/layout/lProcess2"/>
    <dgm:cxn modelId="{FCE29E3D-3AD2-8A46-AB84-A67BFDB6CA13}" type="presParOf" srcId="{A883491D-791F-AB4A-8082-0329A307F263}" destId="{9957B519-FE88-B144-8D16-3A5B2FD0377D}" srcOrd="1" destOrd="0" presId="urn:microsoft.com/office/officeart/2005/8/layout/lProcess2"/>
    <dgm:cxn modelId="{9031BEC9-F171-A441-8665-83D2F4845290}" type="presParOf" srcId="{A883491D-791F-AB4A-8082-0329A307F263}" destId="{4F5B17ED-32EA-C941-A096-918FA6D35D8B}" srcOrd="2" destOrd="0" presId="urn:microsoft.com/office/officeart/2005/8/layout/lProcess2"/>
    <dgm:cxn modelId="{EEC220D4-ABC4-824E-A480-A55E46C5D974}" type="presParOf" srcId="{A883491D-791F-AB4A-8082-0329A307F263}" destId="{D0B6AC63-1920-8E46-9ABC-E67168B3C808}" srcOrd="3" destOrd="0" presId="urn:microsoft.com/office/officeart/2005/8/layout/lProcess2"/>
    <dgm:cxn modelId="{6670C9AA-735D-5C42-A418-22E0B6728BF9}" type="presParOf" srcId="{A883491D-791F-AB4A-8082-0329A307F263}" destId="{BFE16DDE-5CC3-DB47-9DEA-266FEC863E38}" srcOrd="4" destOrd="0" presId="urn:microsoft.com/office/officeart/2005/8/layout/lProcess2"/>
    <dgm:cxn modelId="{DC0472F0-2E97-5B4B-A317-612D09C12D48}" type="presParOf" srcId="{1E47F253-5243-9042-B4CD-FDDD053F81CF}" destId="{2B409CA2-4E3A-CD47-A1BB-C5ADF346EDD4}" srcOrd="3" destOrd="0" presId="urn:microsoft.com/office/officeart/2005/8/layout/lProcess2"/>
    <dgm:cxn modelId="{2AF43867-2032-5D47-AE65-4779C3778062}" type="presParOf" srcId="{1E47F253-5243-9042-B4CD-FDDD053F81CF}" destId="{91E3337E-2A58-8741-B1A6-CB7FA58B9587}" srcOrd="4" destOrd="0" presId="urn:microsoft.com/office/officeart/2005/8/layout/lProcess2"/>
    <dgm:cxn modelId="{EFD7959B-F027-C542-8EBB-23B72C8509A2}" type="presParOf" srcId="{91E3337E-2A58-8741-B1A6-CB7FA58B9587}" destId="{353341F3-4AD3-6741-9290-4584ED1B83BE}" srcOrd="0" destOrd="0" presId="urn:microsoft.com/office/officeart/2005/8/layout/lProcess2"/>
    <dgm:cxn modelId="{61F3ED88-DF1F-1241-AC75-34AD70C88608}" type="presParOf" srcId="{91E3337E-2A58-8741-B1A6-CB7FA58B9587}" destId="{880D5F01-54E8-3D49-A695-8073EF2B3B9A}" srcOrd="1" destOrd="0" presId="urn:microsoft.com/office/officeart/2005/8/layout/lProcess2"/>
    <dgm:cxn modelId="{5D692E0F-FCFD-7941-A03C-87DE4C40D3B3}" type="presParOf" srcId="{91E3337E-2A58-8741-B1A6-CB7FA58B9587}" destId="{4B7F4D6F-388B-AC42-9E03-36B73ABD6669}" srcOrd="2" destOrd="0" presId="urn:microsoft.com/office/officeart/2005/8/layout/lProcess2"/>
    <dgm:cxn modelId="{0263E7CA-9FDE-FB48-AB3A-7F9C09A772D7}" type="presParOf" srcId="{4B7F4D6F-388B-AC42-9E03-36B73ABD6669}" destId="{569FD83A-D91C-0844-B336-4997EAE8F7E0}" srcOrd="0" destOrd="0" presId="urn:microsoft.com/office/officeart/2005/8/layout/lProcess2"/>
    <dgm:cxn modelId="{5FD69BFF-2BE8-3E43-89BA-A0FB89C8E83C}" type="presParOf" srcId="{569FD83A-D91C-0844-B336-4997EAE8F7E0}" destId="{8992C137-C72C-BE47-9C5B-51B9577F8A53}" srcOrd="0" destOrd="0" presId="urn:microsoft.com/office/officeart/2005/8/layout/lProcess2"/>
    <dgm:cxn modelId="{D98F12E4-6E62-EC4D-B1FB-5AD36FBCEEA1}" type="presParOf" srcId="{569FD83A-D91C-0844-B336-4997EAE8F7E0}" destId="{798CE018-74C9-C647-A0CF-DBF6F8975F02}" srcOrd="1" destOrd="0" presId="urn:microsoft.com/office/officeart/2005/8/layout/lProcess2"/>
    <dgm:cxn modelId="{FAACF8CF-E6FF-C64D-9473-B5AFB55AF7C6}" type="presParOf" srcId="{569FD83A-D91C-0844-B336-4997EAE8F7E0}" destId="{2B959A18-4A24-0A43-BF4D-A87DE9D0B3A0}" srcOrd="2" destOrd="0" presId="urn:microsoft.com/office/officeart/2005/8/layout/lProcess2"/>
    <dgm:cxn modelId="{0A195D67-87A2-584C-83A3-534C37CE6672}" type="presParOf" srcId="{569FD83A-D91C-0844-B336-4997EAE8F7E0}" destId="{994659CB-45B0-5245-AC81-30222AE0B61E}" srcOrd="3" destOrd="0" presId="urn:microsoft.com/office/officeart/2005/8/layout/lProcess2"/>
    <dgm:cxn modelId="{96DA4DB0-7098-754E-BCDB-7E5D887E1B7E}" type="presParOf" srcId="{569FD83A-D91C-0844-B336-4997EAE8F7E0}" destId="{9EC0E14E-AB8F-A64D-9B1B-61E2C33CC403}" srcOrd="4" destOrd="0" presId="urn:microsoft.com/office/officeart/2005/8/layout/lProcess2"/>
    <dgm:cxn modelId="{FFAEAFA1-4E03-034D-867E-43BACA1C89CD}" type="presParOf" srcId="{1E47F253-5243-9042-B4CD-FDDD053F81CF}" destId="{451BDEEE-D734-184D-9953-76F66941C218}" srcOrd="5" destOrd="0" presId="urn:microsoft.com/office/officeart/2005/8/layout/lProcess2"/>
    <dgm:cxn modelId="{F8612570-1DC6-F543-8B16-77BB42CFEB11}" type="presParOf" srcId="{1E47F253-5243-9042-B4CD-FDDD053F81CF}" destId="{5A3AF6E7-AC7E-3242-A246-D4CEE66FE14F}" srcOrd="6" destOrd="0" presId="urn:microsoft.com/office/officeart/2005/8/layout/lProcess2"/>
    <dgm:cxn modelId="{9D1BC83F-CEFD-2B44-9614-747BCCBBE0A7}" type="presParOf" srcId="{5A3AF6E7-AC7E-3242-A246-D4CEE66FE14F}" destId="{D2D5E078-8619-B54C-BC80-6FAA4A8245EE}" srcOrd="0" destOrd="0" presId="urn:microsoft.com/office/officeart/2005/8/layout/lProcess2"/>
    <dgm:cxn modelId="{9300C0F1-BA6D-4D43-A570-960BC7FCC2B7}" type="presParOf" srcId="{5A3AF6E7-AC7E-3242-A246-D4CEE66FE14F}" destId="{14AE8305-769F-DD45-A287-5F78A784901E}" srcOrd="1" destOrd="0" presId="urn:microsoft.com/office/officeart/2005/8/layout/lProcess2"/>
    <dgm:cxn modelId="{464D02A6-8755-8943-AB3B-FFBDB586B979}" type="presParOf" srcId="{5A3AF6E7-AC7E-3242-A246-D4CEE66FE14F}" destId="{EA877A1B-EE07-F04F-84D8-3849252F2592}" srcOrd="2" destOrd="0" presId="urn:microsoft.com/office/officeart/2005/8/layout/lProcess2"/>
    <dgm:cxn modelId="{7EBEB7A9-57C2-9742-B47A-E7CD31854481}" type="presParOf" srcId="{EA877A1B-EE07-F04F-84D8-3849252F2592}" destId="{C52D81A9-1F46-0742-AD8F-7D127406AA2B}" srcOrd="0" destOrd="0" presId="urn:microsoft.com/office/officeart/2005/8/layout/lProcess2"/>
    <dgm:cxn modelId="{CED0F019-9191-4941-9E12-2111D6BC577E}" type="presParOf" srcId="{C52D81A9-1F46-0742-AD8F-7D127406AA2B}" destId="{111F8CD9-5E14-AD4F-B822-CD336C374676}" srcOrd="0" destOrd="0" presId="urn:microsoft.com/office/officeart/2005/8/layout/lProcess2"/>
    <dgm:cxn modelId="{9FE8EC5C-CB19-CC43-85B4-EDFD74A45E6F}" type="presParOf" srcId="{C52D81A9-1F46-0742-AD8F-7D127406AA2B}" destId="{EDA88518-31D4-9949-8E0B-49E62148B872}" srcOrd="1" destOrd="0" presId="urn:microsoft.com/office/officeart/2005/8/layout/lProcess2"/>
    <dgm:cxn modelId="{E5F93648-42EE-7C4C-A1F0-97D7BF7E59E8}" type="presParOf" srcId="{C52D81A9-1F46-0742-AD8F-7D127406AA2B}" destId="{720C0568-D6D1-8E4A-A2D2-41A58355F3F0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37A5F-CD4D-1442-B01A-DC7A25E92B34}">
      <dsp:nvSpPr>
        <dsp:cNvPr id="0" name=""/>
        <dsp:cNvSpPr/>
      </dsp:nvSpPr>
      <dsp:spPr>
        <a:xfrm>
          <a:off x="2384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source</a:t>
          </a:r>
        </a:p>
      </dsp:txBody>
      <dsp:txXfrm>
        <a:off x="2384" y="0"/>
        <a:ext cx="2339478" cy="1215813"/>
      </dsp:txXfrm>
    </dsp:sp>
    <dsp:sp modelId="{FA99BD45-C948-EE4D-9455-F389C479C073}">
      <dsp:nvSpPr>
        <dsp:cNvPr id="0" name=""/>
        <dsp:cNvSpPr/>
      </dsp:nvSpPr>
      <dsp:spPr>
        <a:xfrm>
          <a:off x="236332" y="1215813"/>
          <a:ext cx="1871583" cy="2634262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200" kern="1200" dirty="0"/>
            <a:t>Raw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200" kern="1200" dirty="0"/>
            <a:t>Unstructured</a:t>
          </a:r>
        </a:p>
      </dsp:txBody>
      <dsp:txXfrm>
        <a:off x="291149" y="1270630"/>
        <a:ext cx="1761949" cy="2524628"/>
      </dsp:txXfrm>
    </dsp:sp>
    <dsp:sp modelId="{5F0E5C3D-9E78-1345-B7AF-217115E8F8EF}">
      <dsp:nvSpPr>
        <dsp:cNvPr id="0" name=""/>
        <dsp:cNvSpPr/>
      </dsp:nvSpPr>
      <dsp:spPr>
        <a:xfrm>
          <a:off x="2517324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Lake integration (AWS S3)</a:t>
          </a:r>
        </a:p>
      </dsp:txBody>
      <dsp:txXfrm>
        <a:off x="2517324" y="0"/>
        <a:ext cx="2339478" cy="1215813"/>
      </dsp:txXfrm>
    </dsp:sp>
    <dsp:sp modelId="{A65D0B5D-8720-3C4F-93B2-3327B728A581}">
      <dsp:nvSpPr>
        <dsp:cNvPr id="0" name=""/>
        <dsp:cNvSpPr/>
      </dsp:nvSpPr>
      <dsp:spPr>
        <a:xfrm>
          <a:off x="2751271" y="1216159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Create an AWS account</a:t>
          </a:r>
        </a:p>
      </dsp:txBody>
      <dsp:txXfrm>
        <a:off x="2774591" y="1239479"/>
        <a:ext cx="1824943" cy="749555"/>
      </dsp:txXfrm>
    </dsp:sp>
    <dsp:sp modelId="{4F5B17ED-32EA-C941-A096-918FA6D35D8B}">
      <dsp:nvSpPr>
        <dsp:cNvPr id="0" name=""/>
        <dsp:cNvSpPr/>
      </dsp:nvSpPr>
      <dsp:spPr>
        <a:xfrm>
          <a:off x="2751271" y="2134846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Setup an S3 bucket</a:t>
          </a:r>
        </a:p>
      </dsp:txBody>
      <dsp:txXfrm>
        <a:off x="2774591" y="2158166"/>
        <a:ext cx="1824943" cy="749555"/>
      </dsp:txXfrm>
    </dsp:sp>
    <dsp:sp modelId="{BFE16DDE-5CC3-DB47-9DEA-266FEC863E38}">
      <dsp:nvSpPr>
        <dsp:cNvPr id="0" name=""/>
        <dsp:cNvSpPr/>
      </dsp:nvSpPr>
      <dsp:spPr>
        <a:xfrm>
          <a:off x="2751271" y="3053533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Configure IAM user credentials &amp; access</a:t>
          </a:r>
        </a:p>
      </dsp:txBody>
      <dsp:txXfrm>
        <a:off x="2774591" y="3076853"/>
        <a:ext cx="1824943" cy="749555"/>
      </dsp:txXfrm>
    </dsp:sp>
    <dsp:sp modelId="{353341F3-4AD3-6741-9290-4584ED1B83BE}">
      <dsp:nvSpPr>
        <dsp:cNvPr id="0" name=""/>
        <dsp:cNvSpPr/>
      </dsp:nvSpPr>
      <dsp:spPr>
        <a:xfrm>
          <a:off x="5032263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ETL pipeline</a:t>
          </a:r>
        </a:p>
      </dsp:txBody>
      <dsp:txXfrm>
        <a:off x="5032263" y="0"/>
        <a:ext cx="2339478" cy="1215813"/>
      </dsp:txXfrm>
    </dsp:sp>
    <dsp:sp modelId="{8992C137-C72C-BE47-9C5B-51B9577F8A53}">
      <dsp:nvSpPr>
        <dsp:cNvPr id="0" name=""/>
        <dsp:cNvSpPr/>
      </dsp:nvSpPr>
      <dsp:spPr>
        <a:xfrm>
          <a:off x="5266211" y="1216159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Extract: Download data from S3</a:t>
          </a:r>
        </a:p>
      </dsp:txBody>
      <dsp:txXfrm>
        <a:off x="5289531" y="1239479"/>
        <a:ext cx="1824943" cy="749555"/>
      </dsp:txXfrm>
    </dsp:sp>
    <dsp:sp modelId="{2B959A18-4A24-0A43-BF4D-A87DE9D0B3A0}">
      <dsp:nvSpPr>
        <dsp:cNvPr id="0" name=""/>
        <dsp:cNvSpPr/>
      </dsp:nvSpPr>
      <dsp:spPr>
        <a:xfrm>
          <a:off x="5266211" y="2134846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Transform: Structure the data</a:t>
          </a:r>
        </a:p>
      </dsp:txBody>
      <dsp:txXfrm>
        <a:off x="5289531" y="2158166"/>
        <a:ext cx="1824943" cy="749555"/>
      </dsp:txXfrm>
    </dsp:sp>
    <dsp:sp modelId="{9EC0E14E-AB8F-A64D-9B1B-61E2C33CC403}">
      <dsp:nvSpPr>
        <dsp:cNvPr id="0" name=""/>
        <dsp:cNvSpPr/>
      </dsp:nvSpPr>
      <dsp:spPr>
        <a:xfrm>
          <a:off x="5266211" y="3053533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Load: Store in SQLite (Data warehouse)</a:t>
          </a:r>
        </a:p>
      </dsp:txBody>
      <dsp:txXfrm>
        <a:off x="5289531" y="3076853"/>
        <a:ext cx="1824943" cy="749555"/>
      </dsp:txXfrm>
    </dsp:sp>
    <dsp:sp modelId="{D2D5E078-8619-B54C-BC80-6FAA4A8245EE}">
      <dsp:nvSpPr>
        <dsp:cNvPr id="0" name=""/>
        <dsp:cNvSpPr/>
      </dsp:nvSpPr>
      <dsp:spPr>
        <a:xfrm>
          <a:off x="7547203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Data Warehouse integration (SQLite)</a:t>
          </a:r>
        </a:p>
      </dsp:txBody>
      <dsp:txXfrm>
        <a:off x="7547203" y="0"/>
        <a:ext cx="2339478" cy="1215813"/>
      </dsp:txXfrm>
    </dsp:sp>
    <dsp:sp modelId="{111F8CD9-5E14-AD4F-B822-CD336C374676}">
      <dsp:nvSpPr>
        <dsp:cNvPr id="0" name=""/>
        <dsp:cNvSpPr/>
      </dsp:nvSpPr>
      <dsp:spPr>
        <a:xfrm>
          <a:off x="7781151" y="1217000"/>
          <a:ext cx="1871583" cy="122194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 DB Browser or use SQLite CLI</a:t>
          </a:r>
        </a:p>
      </dsp:txBody>
      <dsp:txXfrm>
        <a:off x="7816941" y="1252790"/>
        <a:ext cx="1800003" cy="1150367"/>
      </dsp:txXfrm>
    </dsp:sp>
    <dsp:sp modelId="{720C0568-D6D1-8E4A-A2D2-41A58355F3F0}">
      <dsp:nvSpPr>
        <dsp:cNvPr id="0" name=""/>
        <dsp:cNvSpPr/>
      </dsp:nvSpPr>
      <dsp:spPr>
        <a:xfrm>
          <a:off x="7781151" y="2626940"/>
          <a:ext cx="1871583" cy="122194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Reporting: Use SQL commands/visualizations</a:t>
          </a:r>
        </a:p>
      </dsp:txBody>
      <dsp:txXfrm>
        <a:off x="7816941" y="2662730"/>
        <a:ext cx="1800003" cy="11503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F2C1A-1A80-A644-B8ED-3C01D681C5B6}" type="datetimeFigureOut">
              <a:rPr lang="en-US" smtClean="0"/>
              <a:t>4/17/25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5B66B-29C9-E34F-9E00-F86452CCE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98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 to Vinay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5B66B-29C9-E34F-9E00-F86452CCE7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737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about the AWS set up process.</a:t>
            </a:r>
          </a:p>
          <a:p>
            <a:r>
              <a:rPr lang="en-US" dirty="0"/>
              <a:t>Show the python code used integrate.</a:t>
            </a:r>
          </a:p>
          <a:p>
            <a:r>
              <a:rPr lang="en-US" dirty="0"/>
              <a:t>Talk about boto and </a:t>
            </a:r>
            <a:r>
              <a:rPr lang="en-US" dirty="0" err="1"/>
              <a:t>Sqlite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5B66B-29C9-E34F-9E00-F86452CCE7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30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70120-CDFC-48DE-A6EA-6DEEDD0E436A}" type="datetimeFigureOut">
              <a:rPr lang="en-US" dirty="0"/>
              <a:t>4/15/25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918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F5BA7-0A17-4D30-9B66-E29324151C73}" type="datetimeFigureOut">
              <a:rPr lang="en-US" dirty="0"/>
              <a:t>4/15/25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29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BB1B-D40A-4DB9-B3DE-BAAE675B83CD}" type="datetimeFigureOut">
              <a:rPr lang="en-US" dirty="0"/>
              <a:t>4/15/25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378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9FAAF-C467-4C93-8ECD-39AF5A14D498}" type="datetimeFigureOut">
              <a:rPr lang="en-US" dirty="0"/>
              <a:t>4/15/25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49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E480-B2BA-4553-A144-61E7F75833ED}" type="datetimeFigureOut">
              <a:rPr lang="en-US" dirty="0"/>
              <a:t>4/15/25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720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E682A-6B53-4B08-AE4D-4C5E659103CC}" type="datetimeFigureOut">
              <a:rPr lang="en-US" dirty="0"/>
              <a:t>4/15/25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7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9F0F6-BEBB-4894-ABB2-75C5CBE0DDB9}" type="datetimeFigureOut">
              <a:rPr lang="en-US" dirty="0"/>
              <a:t>4/15/25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390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9E5F-17D9-4A30-9DA3-64E46A6DF111}" type="datetimeFigureOut">
              <a:rPr lang="en-US" dirty="0"/>
              <a:t>4/15/25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657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AC5F0-3BC3-4718-BCCA-24B5655EC864}" type="datetimeFigureOut">
              <a:rPr lang="en-US" dirty="0"/>
              <a:t>4/15/25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57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BD81-465B-40F2-9A54-9DF3B12AF598}" type="datetimeFigureOut">
              <a:rPr lang="en-US" dirty="0"/>
              <a:t>4/15/25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35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B3CEF-64EF-4C43-9530-8E9CBFD2CAD1}" type="datetimeFigureOut">
              <a:rPr lang="en-US" dirty="0"/>
              <a:t>4/15/25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8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B70A3DFD-A535-46B2-84C1-61DC8B16A904}" type="datetimeFigureOut">
              <a:rPr lang="en-US" dirty="0"/>
              <a:t>4/15/25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256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hf hdr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0">
          <p15:clr>
            <a:srgbClr val="F26B43"/>
          </p15:clr>
        </p15:guide>
        <p15:guide id="2" pos="3840">
          <p15:clr>
            <a:srgbClr val="F26B43"/>
          </p15:clr>
        </p15:guide>
        <p15:guide id="3" pos="7200">
          <p15:clr>
            <a:srgbClr val="F26B43"/>
          </p15:clr>
        </p15:guide>
        <p15:guide id="4" pos="6720">
          <p15:clr>
            <a:srgbClr val="F26B43"/>
          </p15:clr>
        </p15:guide>
        <p15:guide id="16" pos="480">
          <p15:clr>
            <a:srgbClr val="F26B43"/>
          </p15:clr>
        </p15:guide>
        <p15:guide id="23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omputer Servers">
            <a:extLst>
              <a:ext uri="{FF2B5EF4-FFF2-40B4-BE49-F238E27FC236}">
                <a16:creationId xmlns:a16="http://schemas.microsoft.com/office/drawing/2014/main" id="{B09FAD8F-D368-F2C2-C708-12D7C340F3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74" b="6250"/>
          <a:stretch/>
        </p:blipFill>
        <p:spPr>
          <a:xfrm>
            <a:off x="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A5B87A-C527-A826-4582-0D6C8F1F9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9509" y="1283458"/>
            <a:ext cx="5459423" cy="281440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200" dirty="0">
                <a:solidFill>
                  <a:srgbClr val="FFFFFF"/>
                </a:solidFill>
              </a:rPr>
              <a:t>Data Lakes vs Data Warehouses: </a:t>
            </a:r>
            <a:r>
              <a:rPr lang="en-US" sz="3200" dirty="0">
                <a:solidFill>
                  <a:srgbClr val="FFFFFF"/>
                </a:solidFill>
              </a:rPr>
              <a:t>Architectures for the Modern Data Era</a:t>
            </a:r>
            <a:endParaRPr lang="en-US" sz="4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4DFB35-3383-799F-D42C-6D15F469D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0176" y="4464776"/>
            <a:ext cx="5278930" cy="1451887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r">
              <a:lnSpc>
                <a:spcPct val="100000"/>
              </a:lnSpc>
            </a:pPr>
            <a:r>
              <a:rPr lang="en-US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ASDS-6305- STAT AND SCIENTIFIC COMP II</a:t>
            </a:r>
          </a:p>
          <a:p>
            <a:pPr algn="r">
              <a:lnSpc>
                <a:spcPct val="100000"/>
              </a:lnSpc>
            </a:pPr>
            <a:endParaRPr lang="en-US" b="1" dirty="0">
              <a:solidFill>
                <a:srgbClr val="FFFFFF"/>
              </a:solidFill>
            </a:endParaRPr>
          </a:p>
          <a:p>
            <a:pPr algn="r">
              <a:lnSpc>
                <a:spcPct val="100000"/>
              </a:lnSpc>
            </a:pPr>
            <a:r>
              <a:rPr lang="en-US" b="1" dirty="0">
                <a:solidFill>
                  <a:srgbClr val="FFFFFF"/>
                </a:solidFill>
              </a:rPr>
              <a:t>AJAY </a:t>
            </a:r>
            <a:r>
              <a:rPr lang="en-US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KANUMALA</a:t>
            </a:r>
            <a:endParaRPr lang="en-US" b="1" dirty="0"/>
          </a:p>
          <a:p>
            <a:pPr algn="r">
              <a:lnSpc>
                <a:spcPct val="100000"/>
              </a:lnSpc>
            </a:pPr>
            <a:r>
              <a:rPr lang="en-US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VINAY DUSSA</a:t>
            </a:r>
            <a:endParaRPr lang="en-US" b="1" kern="12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28937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EB374-6A5C-5479-F315-A9A191E6E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948266"/>
            <a:ext cx="9238434" cy="627360"/>
          </a:xfrm>
        </p:spPr>
        <p:txBody>
          <a:bodyPr anchor="b">
            <a:normAutofit/>
          </a:bodyPr>
          <a:lstStyle/>
          <a:p>
            <a:r>
              <a:rPr lang="en-US" dirty="0"/>
              <a:t>How it Looks – AWS S3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6BAC72-5F00-F87B-F315-3010F1AA47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2"/>
          <a:stretch/>
        </p:blipFill>
        <p:spPr>
          <a:xfrm>
            <a:off x="1244110" y="1907822"/>
            <a:ext cx="9703779" cy="4001912"/>
          </a:xfrm>
          <a:prstGeom prst="rect">
            <a:avLst/>
          </a:prstGeom>
          <a:noFill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7957AE-A056-9293-4674-332BF03C9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CB67FF7-43EF-584E-9416-1E30BEA9DF26}" type="datetime1">
              <a:rPr lang="en-US" smtClean="0"/>
              <a:pPr>
                <a:spcAft>
                  <a:spcPts val="600"/>
                </a:spcAft>
              </a:pPr>
              <a:t>4/16/25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E59F5-924B-74D8-F6EA-B514EB2D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C764DD-F27D-ABD5-719D-DAB6FC7AB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495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3B0AE4C-6527-65C5-ECEB-F445A98DA5BF}"/>
              </a:ext>
            </a:extLst>
          </p:cNvPr>
          <p:cNvSpPr txBox="1">
            <a:spLocks/>
          </p:cNvSpPr>
          <p:nvPr/>
        </p:nvSpPr>
        <p:spPr>
          <a:xfrm>
            <a:off x="1429566" y="762000"/>
            <a:ext cx="9238434" cy="7289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cap="all" spc="600" baseline="0" dirty="0">
                <a:latin typeface="+mj-lt"/>
                <a:ea typeface="+mj-ea"/>
                <a:cs typeface="+mj-cs"/>
              </a:rPr>
              <a:t>How it Looks –  DB Browser(SQLITE)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05F9EE-FC17-2E12-3E60-13D8CFF690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90" b="30943"/>
          <a:stretch/>
        </p:blipFill>
        <p:spPr>
          <a:xfrm>
            <a:off x="1429566" y="1947333"/>
            <a:ext cx="9238434" cy="3810000"/>
          </a:xfrm>
          <a:prstGeom prst="rect">
            <a:avLst/>
          </a:prstGeom>
          <a:noFill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658D98-1255-CA21-B882-9225BB7081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F297A17-07CF-3448-885A-5A4921688DAD}" type="datetime1">
              <a:rPr lang="en-US" smtClean="0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3A99FF-2999-A2C3-5447-5333CD9C1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kern="1200" cap="all" spc="300" baseline="0">
                <a:latin typeface="+mn-lt"/>
                <a:ea typeface="+mn-ea"/>
                <a:cs typeface="+mn-cs"/>
              </a:rPr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8621FD-6784-7E38-DF0E-C923B0D47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1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5FA9-F0E7-3A39-A672-373C2F31E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>
                <a:ea typeface="+mj-lt"/>
                <a:cs typeface="+mj-lt"/>
              </a:rPr>
              <a:t>Challenges to Consider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C9BA0-BE2B-9647-283B-8F85B9763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7710813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Data Lakes:</a:t>
            </a:r>
          </a:p>
          <a:p>
            <a:r>
              <a:rPr lang="en-US" dirty="0">
                <a:ea typeface="+mn-lt"/>
                <a:cs typeface="+mn-lt"/>
              </a:rPr>
              <a:t>Easily become “</a:t>
            </a:r>
            <a:r>
              <a:rPr lang="en-US" b="1" dirty="0">
                <a:ea typeface="+mn-lt"/>
                <a:cs typeface="+mn-lt"/>
              </a:rPr>
              <a:t>Data Swamps</a:t>
            </a:r>
            <a:r>
              <a:rPr lang="en-US" dirty="0">
                <a:ea typeface="+mn-lt"/>
                <a:cs typeface="+mn-lt"/>
              </a:rPr>
              <a:t>” without governance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Security and access control are harder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Data Warehouses:</a:t>
            </a:r>
          </a:p>
          <a:p>
            <a:r>
              <a:rPr lang="en-US" dirty="0">
                <a:ea typeface="+mn-lt"/>
                <a:cs typeface="+mn-lt"/>
              </a:rPr>
              <a:t>Require extensive </a:t>
            </a:r>
            <a:r>
              <a:rPr lang="en-US" b="1" dirty="0">
                <a:ea typeface="+mn-lt"/>
                <a:cs typeface="+mn-lt"/>
              </a:rPr>
              <a:t>data modeling</a:t>
            </a:r>
            <a:r>
              <a:rPr lang="en-US" dirty="0">
                <a:ea typeface="+mn-lt"/>
                <a:cs typeface="+mn-lt"/>
              </a:rPr>
              <a:t> up front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Expensive to scale</a:t>
            </a:r>
            <a:r>
              <a:rPr lang="en-US" dirty="0">
                <a:ea typeface="+mn-lt"/>
                <a:cs typeface="+mn-lt"/>
              </a:rPr>
              <a:t> with large, diverse data types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EA511-29C8-CD65-E85A-2BFD7F29F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6608F-2B65-4F49-9308-1FBA707C69C8}" type="datetime1">
              <a:rPr/>
              <a:t>4/15/25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46551-7ECE-B5F2-6DEE-FAC00F8A1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84648D-9F99-DF88-D9D7-A343E5EC1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02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5B9EB-A7EC-10A5-7210-181F3C7F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>
                <a:ea typeface="+mj-lt"/>
                <a:cs typeface="+mj-lt"/>
              </a:rPr>
              <a:t>Real-World Use Cases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983C9-CAF6-3449-7014-D59989D604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7499945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Netflix</a:t>
            </a:r>
            <a:r>
              <a:rPr lang="en-US" dirty="0">
                <a:ea typeface="+mn-lt"/>
                <a:cs typeface="+mn-lt"/>
              </a:rPr>
              <a:t>: Uses a mix of Data Lakes and Warehouses to support 200M+ global viewers.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Spotify</a:t>
            </a:r>
            <a:r>
              <a:rPr lang="en-US" dirty="0">
                <a:ea typeface="+mn-lt"/>
                <a:cs typeface="+mn-lt"/>
              </a:rPr>
              <a:t>: Streams user interactions into a lake, then runs ML for recommendations.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Walmart</a:t>
            </a:r>
            <a:r>
              <a:rPr lang="en-US" dirty="0">
                <a:ea typeface="+mn-lt"/>
                <a:cs typeface="+mn-lt"/>
              </a:rPr>
              <a:t>: Uses data warehousing to optimize inventory and supplier chains.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NASA</a:t>
            </a:r>
            <a:r>
              <a:rPr lang="en-US" dirty="0">
                <a:ea typeface="+mn-lt"/>
                <a:cs typeface="+mn-lt"/>
              </a:rPr>
              <a:t>: Stores satellite and telemetry data in data lakes for future ML analysis.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ADE5E-0B15-B740-76A7-BF8CB49E8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73F3-A61E-475D-89F7-F1A63EC89942}" type="datetime1">
              <a:rPr/>
              <a:t>4/15/25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B6CF-AF03-1014-6300-977EBF71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8A824-6744-B747-A97C-1E4F389D6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90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F02C29-8A61-14F0-D346-516325CB4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772" y="1013411"/>
            <a:ext cx="9781228" cy="889592"/>
          </a:xfrm>
        </p:spPr>
        <p:txBody>
          <a:bodyPr/>
          <a:lstStyle/>
          <a:p>
            <a:r>
              <a:rPr lang="en-US"/>
              <a:t>Future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63053-E062-9A5C-7823-939B0CEAF8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5895" y="2135565"/>
            <a:ext cx="11124154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Rise of </a:t>
            </a:r>
            <a:r>
              <a:rPr lang="en-US" b="1">
                <a:ea typeface="+mn-lt"/>
                <a:cs typeface="+mn-lt"/>
              </a:rPr>
              <a:t>Lakehouse architectures</a:t>
            </a:r>
            <a:r>
              <a:rPr lang="en-US">
                <a:ea typeface="+mn-lt"/>
                <a:cs typeface="+mn-lt"/>
              </a:rPr>
              <a:t> (Databricks Delta, Apache Iceberg)</a:t>
            </a:r>
            <a:endParaRPr lang="en-US"/>
          </a:p>
          <a:p>
            <a:r>
              <a:rPr lang="en-US">
                <a:ea typeface="+mn-lt"/>
                <a:cs typeface="+mn-lt"/>
              </a:rPr>
              <a:t>Integration of </a:t>
            </a:r>
            <a:r>
              <a:rPr lang="en-US" b="1">
                <a:ea typeface="+mn-lt"/>
                <a:cs typeface="+mn-lt"/>
              </a:rPr>
              <a:t>real-time streaming</a:t>
            </a:r>
            <a:r>
              <a:rPr lang="en-US">
                <a:ea typeface="+mn-lt"/>
                <a:cs typeface="+mn-lt"/>
              </a:rPr>
              <a:t> into both lakes and warehouses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AI/ML at scale</a:t>
            </a:r>
            <a:r>
              <a:rPr lang="en-US">
                <a:ea typeface="+mn-lt"/>
                <a:cs typeface="+mn-lt"/>
              </a:rPr>
              <a:t> made easier through raw data storage</a:t>
            </a:r>
            <a:endParaRPr lang="en-US"/>
          </a:p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🔮 “By 2026, 70% of organizations will move to cloud-first data architectures.” – Gartner</a:t>
            </a:r>
            <a:endParaRPr lang="en-US"/>
          </a:p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9EFC76-9B03-94A2-B415-C78F61E1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083C5-70C2-4CA6-AE79-D40042570032}" type="datetime1">
              <a:rPr/>
              <a:t>4/15/25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9EB50A-6978-1230-7DB9-E1C0B5BC1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8615E-3D5B-62B5-F955-1B6256AF1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68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099E9-EAE9-40F0-EDE6-B1BBB596A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A9C3D-EAC7-5C14-D283-8A9EB9E80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98196"/>
            <a:ext cx="9600156" cy="34710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Understand </a:t>
            </a:r>
            <a:r>
              <a:rPr lang="en-US" b="1" dirty="0">
                <a:ea typeface="+mn-lt"/>
                <a:cs typeface="+mn-lt"/>
              </a:rPr>
              <a:t>data maturity</a:t>
            </a:r>
            <a:r>
              <a:rPr lang="en-US" dirty="0">
                <a:ea typeface="+mn-lt"/>
                <a:cs typeface="+mn-lt"/>
              </a:rPr>
              <a:t> and </a:t>
            </a:r>
            <a:r>
              <a:rPr lang="en-US" b="1" dirty="0">
                <a:ea typeface="+mn-lt"/>
                <a:cs typeface="+mn-lt"/>
              </a:rPr>
              <a:t>use case</a:t>
            </a:r>
            <a:r>
              <a:rPr lang="en-US" dirty="0">
                <a:ea typeface="+mn-lt"/>
                <a:cs typeface="+mn-lt"/>
              </a:rPr>
              <a:t> before choosing.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Data Warehouses</a:t>
            </a:r>
            <a:r>
              <a:rPr lang="en-US" dirty="0">
                <a:ea typeface="+mn-lt"/>
                <a:cs typeface="+mn-lt"/>
              </a:rPr>
              <a:t> = insight today ➡️ ordering a dish in a fancy restaurant 🍽️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Data Lakes</a:t>
            </a:r>
            <a:r>
              <a:rPr lang="en-US" dirty="0">
                <a:ea typeface="+mn-lt"/>
                <a:cs typeface="+mn-lt"/>
              </a:rPr>
              <a:t> = innovation tomorrow ➡️ stocking up your pantry for future meal prep 🥣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The future is </a:t>
            </a:r>
            <a:r>
              <a:rPr lang="en-US" b="1" dirty="0">
                <a:ea typeface="+mn-lt"/>
                <a:cs typeface="+mn-lt"/>
              </a:rPr>
              <a:t>hybrid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FB2A82-2EF8-224C-0DE3-634AD24D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5946-F7F1-420A-858D-64A9D04FC25C}" type="datetime1">
              <a:rPr/>
              <a:t>4/15/25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DC6A7-45D6-EA25-7215-7C65E527A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B2AE59-A56D-C823-EE5A-5FB052F0E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12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829DF-8448-9289-FE3A-F5A63FCFA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>
            <a:normAutofit/>
          </a:bodyPr>
          <a:lstStyle/>
          <a:p>
            <a:r>
              <a:rPr lang="en-US" dirty="0"/>
              <a:t>Thank you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FE1D1-C60F-CC38-374C-0B71094EC5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Open for questions!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BA6E1D-23A9-831B-5406-553FC33423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752AB08-98A5-C94C-9A52-CC510798EE34}" type="datetime1">
              <a:rPr lang="en-US" smtClean="0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533EDF-491D-5E84-BD54-48AEDDA3A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F586C-6A39-FAF7-E224-0FD25A5E4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5020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8CBBC-9F83-42C4-ADC5-658868F22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496" y="610017"/>
            <a:ext cx="10009504" cy="830343"/>
          </a:xfrm>
        </p:spPr>
        <p:txBody>
          <a:bodyPr/>
          <a:lstStyle/>
          <a:p>
            <a:r>
              <a:rPr lang="en-US" b="0" dirty="0">
                <a:latin typeface="Calibri"/>
                <a:ea typeface="+mj-lt"/>
                <a:cs typeface="+mj-lt"/>
              </a:rPr>
              <a:t>Why It Matters</a:t>
            </a:r>
            <a:endParaRPr lang="en-US" dirty="0">
              <a:latin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4F2AF-C5E2-1A9E-756A-2D51CE33D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1961751"/>
            <a:ext cx="11155680" cy="43841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Data is the </a:t>
            </a:r>
            <a:r>
              <a:rPr lang="en-US" b="1" dirty="0">
                <a:ea typeface="+mn-lt"/>
                <a:cs typeface="+mn-lt"/>
              </a:rPr>
              <a:t>new oil</a:t>
            </a:r>
            <a:r>
              <a:rPr lang="en-US" dirty="0">
                <a:ea typeface="+mn-lt"/>
                <a:cs typeface="+mn-lt"/>
              </a:rPr>
              <a:t>—but raw oil (data) needs to be refined and structured before use.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Businesses generate </a:t>
            </a:r>
            <a:r>
              <a:rPr lang="en-US" b="1" dirty="0">
                <a:ea typeface="+mn-lt"/>
                <a:cs typeface="+mn-lt"/>
              </a:rPr>
              <a:t>terabytes to petabytes</a:t>
            </a:r>
            <a:r>
              <a:rPr lang="en-US" dirty="0">
                <a:ea typeface="+mn-lt"/>
                <a:cs typeface="+mn-lt"/>
              </a:rPr>
              <a:t> of data daily.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Choosing the right architecture impacts.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Speed of insight.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Cost efficiency.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Scalability.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Business agility.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📈 “90% of the world’s data was created in the last two years.” – IBM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65171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6E846-8618-F2F6-E3AB-E807111E5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833" y="902863"/>
            <a:ext cx="9238434" cy="889592"/>
          </a:xfrm>
        </p:spPr>
        <p:txBody>
          <a:bodyPr anchor="b">
            <a:normAutofit/>
          </a:bodyPr>
          <a:lstStyle/>
          <a:p>
            <a:r>
              <a:rPr lang="en-US" b="0" dirty="0"/>
              <a:t>What is a Data Warehouse?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75760-4700-D98B-D95D-B8F5000167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6369" y="2103663"/>
            <a:ext cx="5564122" cy="403945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600" dirty="0"/>
              <a:t>A centralized repository for </a:t>
            </a:r>
            <a:r>
              <a:rPr lang="en-US" sz="1600" b="1" dirty="0"/>
              <a:t>structured, processed data</a:t>
            </a:r>
            <a:r>
              <a:rPr lang="en-US" sz="1600" dirty="0"/>
              <a:t>.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Uses </a:t>
            </a:r>
            <a:r>
              <a:rPr lang="en-US" sz="1600" b="1" dirty="0"/>
              <a:t>schema-on-write: </a:t>
            </a:r>
            <a:r>
              <a:rPr lang="en-US" sz="1600" dirty="0"/>
              <a:t>structure is defined </a:t>
            </a:r>
            <a:r>
              <a:rPr lang="en-US" sz="1600" i="1" dirty="0"/>
              <a:t>before</a:t>
            </a:r>
            <a:r>
              <a:rPr lang="en-US" sz="1600" dirty="0"/>
              <a:t> storage.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Optimized for fast SQL queries and business intelligence.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600" dirty="0"/>
              <a:t>Real-World Example:</a:t>
            </a:r>
          </a:p>
          <a:p>
            <a:pPr>
              <a:lnSpc>
                <a:spcPct val="120000"/>
              </a:lnSpc>
            </a:pPr>
            <a:r>
              <a:rPr lang="en-US" sz="1600" b="1" dirty="0"/>
              <a:t>Amazon Redshift</a:t>
            </a:r>
            <a:r>
              <a:rPr lang="en-US" sz="1600" dirty="0"/>
              <a:t> powers dashboards at Netflix to track global content engagement.</a:t>
            </a:r>
          </a:p>
          <a:p>
            <a:pPr>
              <a:lnSpc>
                <a:spcPct val="120000"/>
              </a:lnSpc>
            </a:pPr>
            <a:r>
              <a:rPr lang="en-US" sz="1600" b="1" dirty="0"/>
              <a:t>Snowflake</a:t>
            </a:r>
            <a:r>
              <a:rPr lang="en-US" sz="1600" dirty="0"/>
              <a:t> is used by DoorDash to aggregate order and delivery performance for real-time decisions.</a:t>
            </a:r>
          </a:p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D5342-7DB2-E5ED-8B5E-26F1EC25B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7706F21-6CDB-4338-9F17-4BC1A171537A}" type="datetime1">
              <a:rPr lang="en-US"/>
              <a:pPr>
                <a:spcAft>
                  <a:spcPts val="600"/>
                </a:spcAft>
              </a:pPr>
              <a:t>4/15/25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8CC2C-58B1-4DAA-B5D8-50F743A4D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D3B1F-1311-557B-E7B8-B48ADD877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A794739-75BA-4971-EA3A-E228D0DC6F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0136" b="6248"/>
          <a:stretch/>
        </p:blipFill>
        <p:spPr>
          <a:xfrm>
            <a:off x="6748870" y="2135565"/>
            <a:ext cx="3919129" cy="34524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4168853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86F2E-4FE9-0768-BFE1-40BB08526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410" y="762020"/>
            <a:ext cx="9238434" cy="889592"/>
          </a:xfrm>
        </p:spPr>
        <p:txBody>
          <a:bodyPr anchor="b">
            <a:normAutofit/>
          </a:bodyPr>
          <a:lstStyle/>
          <a:p>
            <a:r>
              <a:rPr lang="en-US" b="0" dirty="0"/>
              <a:t>What is a Data Lake?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87938-76DF-FDB2-65E6-AF1E9F3C4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1924251"/>
            <a:ext cx="4666434" cy="396041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400" dirty="0"/>
              <a:t>A storage system for </a:t>
            </a:r>
            <a:r>
              <a:rPr lang="en-US" sz="1400" b="1" dirty="0"/>
              <a:t>raw, unstructured, and semi-structured</a:t>
            </a:r>
            <a:r>
              <a:rPr lang="en-US" sz="1400" dirty="0"/>
              <a:t> data.</a:t>
            </a:r>
          </a:p>
          <a:p>
            <a:pPr>
              <a:lnSpc>
                <a:spcPct val="120000"/>
              </a:lnSpc>
            </a:pPr>
            <a:r>
              <a:rPr lang="en-US" sz="1400" dirty="0"/>
              <a:t>Uses </a:t>
            </a:r>
            <a:r>
              <a:rPr lang="en-US" sz="1400" b="1" dirty="0"/>
              <a:t>schema-on-read</a:t>
            </a:r>
            <a:r>
              <a:rPr lang="en-US" sz="1400" dirty="0"/>
              <a:t>: structure is applied </a:t>
            </a:r>
            <a:r>
              <a:rPr lang="en-US" sz="1400" i="1" dirty="0"/>
              <a:t>when queried</a:t>
            </a:r>
            <a:r>
              <a:rPr lang="en-US" sz="1400" dirty="0"/>
              <a:t>.</a:t>
            </a:r>
          </a:p>
          <a:p>
            <a:pPr>
              <a:lnSpc>
                <a:spcPct val="120000"/>
              </a:lnSpc>
            </a:pPr>
            <a:r>
              <a:rPr lang="en-US" sz="1400" dirty="0"/>
              <a:t>Ideal for </a:t>
            </a:r>
            <a:r>
              <a:rPr lang="en-US" sz="1400" b="1" dirty="0"/>
              <a:t>machine learning, real-time analytics, and IoT</a:t>
            </a:r>
            <a:r>
              <a:rPr lang="en-US" sz="1400" dirty="0"/>
              <a:t>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     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Real-World Example:</a:t>
            </a:r>
          </a:p>
          <a:p>
            <a:pPr>
              <a:lnSpc>
                <a:spcPct val="120000"/>
              </a:lnSpc>
            </a:pPr>
            <a:r>
              <a:rPr lang="en-US" sz="1400" b="1" dirty="0"/>
              <a:t>Spotify</a:t>
            </a:r>
            <a:r>
              <a:rPr lang="en-US" sz="1400" dirty="0"/>
              <a:t> uses Data Lakes to store raw audio data, user logs, and ML models.</a:t>
            </a:r>
          </a:p>
          <a:p>
            <a:pPr>
              <a:lnSpc>
                <a:spcPct val="120000"/>
              </a:lnSpc>
            </a:pPr>
            <a:r>
              <a:rPr lang="en-US" sz="1400" b="1" dirty="0"/>
              <a:t>Uber</a:t>
            </a:r>
            <a:r>
              <a:rPr lang="en-US" sz="1400" dirty="0"/>
              <a:t> logs every app interaction into a data lake for dynamic pricing and driver routing.</a:t>
            </a:r>
          </a:p>
          <a:p>
            <a:pPr>
              <a:lnSpc>
                <a:spcPct val="120000"/>
              </a:lnSpc>
            </a:pPr>
            <a:endParaRPr lang="en-US" sz="1400" dirty="0"/>
          </a:p>
        </p:txBody>
      </p:sp>
      <p:pic>
        <p:nvPicPr>
          <p:cNvPr id="8" name="Picture 7" descr="A diagram of a data science&#10;&#10;Description automatically generated">
            <a:extLst>
              <a:ext uri="{FF2B5EF4-FFF2-40B4-BE49-F238E27FC236}">
                <a16:creationId xmlns:a16="http://schemas.microsoft.com/office/drawing/2014/main" id="{0F1C7F25-0500-BD3C-FF02-82A26AA9CE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32" r="8039" b="-1"/>
          <a:stretch/>
        </p:blipFill>
        <p:spPr>
          <a:xfrm>
            <a:off x="6480229" y="1784416"/>
            <a:ext cx="4529715" cy="4100249"/>
          </a:xfrm>
          <a:prstGeom prst="rect">
            <a:avLst/>
          </a:prstGeom>
          <a:noFill/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BDA66-4E02-AD98-9C84-88A26C5F62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2C5BB70-BFD3-4396-86DF-A32EC95C559E}" type="datetime1">
              <a:rPr lang="en-US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7D6A1-E98C-E9B6-1E66-6EA18801F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B3BD47-ACF8-04EC-2172-11898B5C1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29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4E572-AC58-5A57-8075-11EF6E76E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506021"/>
            <a:ext cx="9238434" cy="647423"/>
          </a:xfrm>
        </p:spPr>
        <p:txBody>
          <a:bodyPr/>
          <a:lstStyle/>
          <a:p>
            <a:r>
              <a:rPr lang="en-US" b="0" dirty="0">
                <a:ea typeface="+mj-lt"/>
                <a:cs typeface="+mj-lt"/>
              </a:rPr>
              <a:t>Key Differences – Comparison Table</a:t>
            </a:r>
            <a:endParaRPr lang="en-US" dirty="0"/>
          </a:p>
        </p:txBody>
      </p:sp>
      <p:pic>
        <p:nvPicPr>
          <p:cNvPr id="8" name="Content Placeholder 7" descr="A black screen shot of a warehouse&#10;&#10;AI-generated content may be incorrect.">
            <a:extLst>
              <a:ext uri="{FF2B5EF4-FFF2-40B4-BE49-F238E27FC236}">
                <a16:creationId xmlns:a16="http://schemas.microsoft.com/office/drawing/2014/main" id="{5E2A5D7D-F51D-34D8-E2BA-F19112FC865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29566" y="1303061"/>
            <a:ext cx="8351557" cy="3833583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EAF2A-B84B-A929-1B25-2916D81A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5081-F3D4-47FC-A9C7-B1F2CEB1D1CC}" type="datetime1">
              <a:rPr/>
              <a:t>4/16/25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5E1084-3AEC-568A-587D-57B5933EA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E23C-F5A8-45CF-DFC0-F730650F3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A757BB-C6D7-F5B0-0166-90440F27A09F}"/>
              </a:ext>
            </a:extLst>
          </p:cNvPr>
          <p:cNvSpPr txBox="1"/>
          <p:nvPr/>
        </p:nvSpPr>
        <p:spPr>
          <a:xfrm>
            <a:off x="565829" y="5424789"/>
            <a:ext cx="10927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Warehouse – Imagine going to a restaurant and ordering a meal from the pre-defined (structured) menu.</a:t>
            </a:r>
          </a:p>
          <a:p>
            <a:r>
              <a:rPr lang="en-US" dirty="0"/>
              <a:t>Data Lake – Similar to storing all the groceries in a kitchen-pantry and cooking a meal with only what you want.</a:t>
            </a:r>
          </a:p>
        </p:txBody>
      </p:sp>
    </p:spTree>
    <p:extLst>
      <p:ext uri="{BB962C8B-B14F-4D97-AF65-F5344CB8AC3E}">
        <p14:creationId xmlns:p14="http://schemas.microsoft.com/office/powerpoint/2010/main" val="1338405888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4941C-7ABC-3D91-DFEF-F903C9166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a typeface="+mj-lt"/>
                <a:cs typeface="+mj-lt"/>
              </a:rPr>
              <a:t>When to Use What?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D0D27-95C7-6DE9-289F-9DED665FAD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8368430" cy="396043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Use a Data Warehouse when:</a:t>
            </a:r>
          </a:p>
          <a:p>
            <a:r>
              <a:rPr lang="en-US" dirty="0">
                <a:ea typeface="+mn-lt"/>
                <a:cs typeface="+mn-lt"/>
              </a:rPr>
              <a:t>You need </a:t>
            </a:r>
            <a:r>
              <a:rPr lang="en-US" b="1" dirty="0">
                <a:ea typeface="+mn-lt"/>
                <a:cs typeface="+mn-lt"/>
              </a:rPr>
              <a:t>fast analytics</a:t>
            </a:r>
            <a:r>
              <a:rPr lang="en-US" dirty="0">
                <a:ea typeface="+mn-lt"/>
                <a:cs typeface="+mn-lt"/>
              </a:rPr>
              <a:t> for known, structured data.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Dashboards and reporting are mission-critical.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Use a Data Lake when:</a:t>
            </a:r>
          </a:p>
          <a:p>
            <a:r>
              <a:rPr lang="en-US" dirty="0">
                <a:ea typeface="+mn-lt"/>
                <a:cs typeface="+mn-lt"/>
              </a:rPr>
              <a:t>You want to </a:t>
            </a:r>
            <a:r>
              <a:rPr lang="en-US" b="1" dirty="0">
                <a:ea typeface="+mn-lt"/>
                <a:cs typeface="+mn-lt"/>
              </a:rPr>
              <a:t>store everything</a:t>
            </a:r>
            <a:r>
              <a:rPr lang="en-US" dirty="0">
                <a:ea typeface="+mn-lt"/>
                <a:cs typeface="+mn-lt"/>
              </a:rPr>
              <a:t> and decide later.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You work with ML models or raw user/event data.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Hybrid Trend: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☁️ Many organizations are now adopting </a:t>
            </a:r>
            <a:r>
              <a:rPr lang="en-US" b="1" dirty="0">
                <a:ea typeface="+mn-lt"/>
                <a:cs typeface="+mn-lt"/>
              </a:rPr>
              <a:t>Lake-houses</a:t>
            </a:r>
            <a:r>
              <a:rPr lang="en-US" dirty="0">
                <a:ea typeface="+mn-lt"/>
                <a:cs typeface="+mn-lt"/>
              </a:rPr>
              <a:t> (e.g., Databricks, Snowflake on Iceberg) for unified storage.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AF5C7-4BC7-94FC-9CED-A0EB1FB42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BE54-FC96-4382-8311-DAB080870F32}" type="datetime1">
              <a:rPr/>
              <a:t>4/15/25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0C5BA-5B6F-5902-4E2B-9E335653C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F33169-1DB1-FC08-AD13-838520C9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8807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818B5-2BBD-25A6-9FED-4F57D7C41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>
                <a:ea typeface="+mj-lt"/>
                <a:cs typeface="+mj-lt"/>
              </a:rPr>
              <a:t>Modern Tools in the Ecosystem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15C84-21C7-BBE8-F3EC-4B9920BD3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7084512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/>
              <a:t>Data Warehouses:</a:t>
            </a:r>
          </a:p>
          <a:p>
            <a:r>
              <a:rPr lang="en-US" b="1" dirty="0">
                <a:ea typeface="+mn-lt"/>
                <a:cs typeface="+mn-lt"/>
              </a:rPr>
              <a:t>Snowflake</a:t>
            </a:r>
            <a:r>
              <a:rPr lang="en-US" dirty="0">
                <a:ea typeface="+mn-lt"/>
                <a:cs typeface="+mn-lt"/>
              </a:rPr>
              <a:t>: cross-cloud, pay-per-query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Amazon Redshift</a:t>
            </a:r>
            <a:r>
              <a:rPr lang="en-US" dirty="0">
                <a:ea typeface="+mn-lt"/>
                <a:cs typeface="+mn-lt"/>
              </a:rPr>
              <a:t>: scalable &amp; integrated with AWS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Google </a:t>
            </a:r>
            <a:r>
              <a:rPr lang="en-US" b="1" dirty="0" err="1">
                <a:ea typeface="+mn-lt"/>
                <a:cs typeface="+mn-lt"/>
              </a:rPr>
              <a:t>BigQuery</a:t>
            </a:r>
            <a:r>
              <a:rPr lang="en-US" dirty="0">
                <a:ea typeface="+mn-lt"/>
                <a:cs typeface="+mn-lt"/>
              </a:rPr>
              <a:t>: serverless, AI-ready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Data Lakes:</a:t>
            </a:r>
          </a:p>
          <a:p>
            <a:r>
              <a:rPr lang="en-US" b="1" dirty="0">
                <a:ea typeface="+mn-lt"/>
                <a:cs typeface="+mn-lt"/>
              </a:rPr>
              <a:t>Apache Hadoop</a:t>
            </a:r>
            <a:r>
              <a:rPr lang="en-US" dirty="0">
                <a:ea typeface="+mn-lt"/>
                <a:cs typeface="+mn-lt"/>
              </a:rPr>
              <a:t>: early standard, now legacy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Amazon S3</a:t>
            </a:r>
            <a:r>
              <a:rPr lang="en-US" dirty="0">
                <a:ea typeface="+mn-lt"/>
                <a:cs typeface="+mn-lt"/>
              </a:rPr>
              <a:t> + </a:t>
            </a:r>
            <a:r>
              <a:rPr lang="en-US" b="1" dirty="0">
                <a:ea typeface="+mn-lt"/>
                <a:cs typeface="+mn-lt"/>
              </a:rPr>
              <a:t>Athena</a:t>
            </a:r>
            <a:r>
              <a:rPr lang="en-US" dirty="0">
                <a:ea typeface="+mn-lt"/>
                <a:cs typeface="+mn-lt"/>
              </a:rPr>
              <a:t>: query raw data on the cloud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Databricks Lakehouse</a:t>
            </a:r>
            <a:r>
              <a:rPr lang="en-US" dirty="0">
                <a:ea typeface="+mn-lt"/>
                <a:cs typeface="+mn-lt"/>
              </a:rPr>
              <a:t>: combines both models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1B1D2-EE85-534C-3C80-447F5DD64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7AC31-4C2A-43B4-9553-8298D68B5E96}" type="datetime1">
              <a:rPr/>
              <a:t>4/15/25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15099-A25F-1BBC-9DB2-E8BA8F4E7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77CFC-B4C1-AA8B-F868-B642EEAE3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754003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C04DFCD-AEE2-3D13-EA81-BF45A9433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442"/>
          <a:stretch/>
        </p:blipFill>
        <p:spPr>
          <a:xfrm>
            <a:off x="0" y="-1"/>
            <a:ext cx="12328071" cy="6975929"/>
          </a:xfrm>
          <a:noFill/>
        </p:spPr>
      </p:pic>
      <p:sp>
        <p:nvSpPr>
          <p:cNvPr id="5" name="Date Placeholder 4" hidden="1">
            <a:extLst>
              <a:ext uri="{FF2B5EF4-FFF2-40B4-BE49-F238E27FC236}">
                <a16:creationId xmlns:a16="http://schemas.microsoft.com/office/drawing/2014/main" id="{57FDF918-4723-2143-9069-746E07208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BE3C458E-5C6D-417E-A050-C74E658177CC}" type="datetime1">
              <a:rPr/>
              <a:pPr>
                <a:spcAft>
                  <a:spcPts val="600"/>
                </a:spcAft>
              </a:pPr>
              <a:t>4/15/25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8A047-BB9F-9C24-76C4-4FA49A63C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7" name="Slide Number Placeholder 6" hidden="1">
            <a:extLst>
              <a:ext uri="{FF2B5EF4-FFF2-40B4-BE49-F238E27FC236}">
                <a16:creationId xmlns:a16="http://schemas.microsoft.com/office/drawing/2014/main" id="{A33A0C8C-8C86-EE7B-A910-33C951863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3C0D9F-FEB2-6BD7-94ED-49E842141E57}"/>
              </a:ext>
            </a:extLst>
          </p:cNvPr>
          <p:cNvSpPr txBox="1"/>
          <p:nvPr/>
        </p:nvSpPr>
        <p:spPr>
          <a:xfrm>
            <a:off x="4201908" y="182452"/>
            <a:ext cx="44543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SAMPLE DEMO WITH AWS S3 &amp; SQLite </a:t>
            </a:r>
          </a:p>
        </p:txBody>
      </p:sp>
    </p:spTree>
    <p:extLst>
      <p:ext uri="{BB962C8B-B14F-4D97-AF65-F5344CB8AC3E}">
        <p14:creationId xmlns:p14="http://schemas.microsoft.com/office/powerpoint/2010/main" val="1422363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15CAAB-2DB3-7852-3DD7-28C57618F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644" y="733778"/>
            <a:ext cx="9132711" cy="582204"/>
          </a:xfrm>
        </p:spPr>
        <p:txBody>
          <a:bodyPr/>
          <a:lstStyle/>
          <a:p>
            <a:r>
              <a:rPr lang="en-US" dirty="0"/>
              <a:t>Technical Aspects -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5C58A-5F9C-21C7-C821-F22F7F9F0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AD5-F8CC-C645-B1C9-4B531B1D1CCC}" type="datetime1">
              <a:rPr lang="en-US" smtClean="0"/>
              <a:t>4/16/25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9CAB9-1182-9DB3-D453-0F856271F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9F874-27C8-42DF-02A8-B882E6BB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7493ECB6-DA10-64EE-8829-69AAB43F54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990638"/>
              </p:ext>
            </p:extLst>
          </p:nvPr>
        </p:nvGraphicFramePr>
        <p:xfrm>
          <a:off x="1207911" y="1896532"/>
          <a:ext cx="9889067" cy="4052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8737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6" grpId="2">
        <p:bldAsOne/>
      </p:bldGraphic>
    </p:bldLst>
  </p:timing>
</p:sld>
</file>

<file path=ppt/theme/theme1.xml><?xml version="1.0" encoding="utf-8"?>
<a:theme xmlns:a="http://schemas.openxmlformats.org/drawingml/2006/main" name="PortalVTI">
  <a:themeElements>
    <a:clrScheme name="PortalVTI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PortalVTI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Portal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E3A4BB4D-5227-4A6D-99D3-DBAB0FE4C68F}" vid="{BE515EFD-5A7A-4BFE-BE06-A21DB8499C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2363</TotalTime>
  <Words>786</Words>
  <Application>Microsoft Macintosh PowerPoint</Application>
  <PresentationFormat>Widescreen</PresentationFormat>
  <Paragraphs>146</Paragraphs>
  <Slides>16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Arial</vt:lpstr>
      <vt:lpstr>Calibri</vt:lpstr>
      <vt:lpstr>Trade Gothic Next Cond</vt:lpstr>
      <vt:lpstr>Trade Gothic Next Light</vt:lpstr>
      <vt:lpstr>PortalVTI</vt:lpstr>
      <vt:lpstr>Data Lakes vs Data Warehouses: Architectures for the Modern Data Era</vt:lpstr>
      <vt:lpstr>Why It Matters</vt:lpstr>
      <vt:lpstr>What is a Data Warehouse?</vt:lpstr>
      <vt:lpstr>What is a Data Lake?</vt:lpstr>
      <vt:lpstr>Key Differences – Comparison Table</vt:lpstr>
      <vt:lpstr>When to Use What?</vt:lpstr>
      <vt:lpstr>Modern Tools in the Ecosystem</vt:lpstr>
      <vt:lpstr>PowerPoint Presentation</vt:lpstr>
      <vt:lpstr>Technical Aspects - Overview</vt:lpstr>
      <vt:lpstr>How it Looks – AWS S3</vt:lpstr>
      <vt:lpstr>PowerPoint Presentation</vt:lpstr>
      <vt:lpstr>Challenges to Consider</vt:lpstr>
      <vt:lpstr>Real-World Use Cases</vt:lpstr>
      <vt:lpstr>Future TRENDS</vt:lpstr>
      <vt:lpstr>Takeaways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Kanumala, Ajay</dc:creator>
  <cp:lastModifiedBy>Kanumala, Ajay</cp:lastModifiedBy>
  <cp:revision>2</cp:revision>
  <dcterms:created xsi:type="dcterms:W3CDTF">2025-04-16T00:59:44Z</dcterms:created>
  <dcterms:modified xsi:type="dcterms:W3CDTF">2025-04-17T16:23:14Z</dcterms:modified>
</cp:coreProperties>
</file>

<file path=docProps/thumbnail.jpeg>
</file>